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56" r:id="rId3"/>
    <p:sldId id="257" r:id="rId4"/>
    <p:sldId id="262" r:id="rId5"/>
    <p:sldId id="259" r:id="rId6"/>
    <p:sldId id="295" r:id="rId7"/>
    <p:sldId id="260" r:id="rId8"/>
    <p:sldId id="261" r:id="rId9"/>
    <p:sldId id="290" r:id="rId10"/>
    <p:sldId id="291" r:id="rId11"/>
    <p:sldId id="292" r:id="rId12"/>
    <p:sldId id="272" r:id="rId13"/>
    <p:sldId id="286" r:id="rId14"/>
    <p:sldId id="279" r:id="rId15"/>
    <p:sldId id="287" r:id="rId16"/>
    <p:sldId id="288" r:id="rId17"/>
    <p:sldId id="289" r:id="rId18"/>
    <p:sldId id="293" r:id="rId19"/>
    <p:sldId id="294" r:id="rId20"/>
  </p:sldIdLst>
  <p:sldSz cx="10688638" cy="7562850"/>
  <p:notesSz cx="10234613" cy="7104063"/>
  <p:defaultTextStyle>
    <a:defPPr>
      <a:defRPr lang="en-US"/>
    </a:defPPr>
    <a:lvl1pPr marL="0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ir PHENG" initials="SP" lastIdx="1" clrIdx="0">
    <p:extLst>
      <p:ext uri="{19B8F6BF-5375-455C-9EA6-DF929625EA0E}">
        <p15:presenceInfo xmlns:p15="http://schemas.microsoft.com/office/powerpoint/2012/main" userId="S-1-5-21-4266472743-3856341236-3323712692-2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1521" autoAdjust="0"/>
  </p:normalViewPr>
  <p:slideViewPr>
    <p:cSldViewPr snapToGrid="0">
      <p:cViewPr varScale="1">
        <p:scale>
          <a:sx n="57" d="100"/>
          <a:sy n="57" d="100"/>
        </p:scale>
        <p:origin x="1560" y="72"/>
      </p:cViewPr>
      <p:guideLst>
        <p:guide orient="horz" pos="2160"/>
        <p:guide pos="3120"/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84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684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FC101FE-38FE-47E4-97A6-6F7ACD46FE3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2650" y="887413"/>
            <a:ext cx="33893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4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7216"/>
            <a:ext cx="4434999" cy="35684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838" y="6747216"/>
            <a:ext cx="4434999" cy="35684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2AFCE21-0DC5-4964-A6FA-87716995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2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CE21-0DC5-4964-A6FA-877169958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6781-FAC5-484E-825A-A4AB71815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080" y="1237717"/>
            <a:ext cx="8016479" cy="2632992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FF521-9EE3-415C-8DB6-1B0653943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080" y="3972247"/>
            <a:ext cx="8016479" cy="1825938"/>
          </a:xfrm>
        </p:spPr>
        <p:txBody>
          <a:bodyPr/>
          <a:lstStyle>
            <a:lvl1pPr marL="0" indent="0" algn="ctr">
              <a:buNone/>
              <a:defRPr sz="2600"/>
            </a:lvl1pPr>
            <a:lvl2pPr marL="497754" indent="0" algn="ctr">
              <a:buNone/>
              <a:defRPr sz="2200"/>
            </a:lvl2pPr>
            <a:lvl3pPr marL="995507" indent="0" algn="ctr">
              <a:buNone/>
              <a:defRPr sz="2000"/>
            </a:lvl3pPr>
            <a:lvl4pPr marL="1493261" indent="0" algn="ctr">
              <a:buNone/>
              <a:defRPr sz="1700"/>
            </a:lvl4pPr>
            <a:lvl5pPr marL="1991015" indent="0" algn="ctr">
              <a:buNone/>
              <a:defRPr sz="1700"/>
            </a:lvl5pPr>
            <a:lvl6pPr marL="2488768" indent="0" algn="ctr">
              <a:buNone/>
              <a:defRPr sz="1700"/>
            </a:lvl6pPr>
            <a:lvl7pPr marL="2986522" indent="0" algn="ctr">
              <a:buNone/>
              <a:defRPr sz="1700"/>
            </a:lvl7pPr>
            <a:lvl8pPr marL="3484275" indent="0" algn="ctr">
              <a:buNone/>
              <a:defRPr sz="1700"/>
            </a:lvl8pPr>
            <a:lvl9pPr marL="3982029" indent="0" algn="ctr">
              <a:buNone/>
              <a:defRPr sz="17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8FE25-55EE-458D-A94F-61F5DBDF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58B2A-B4CD-470A-8CCF-71035920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53DC7-B396-4AA1-A7EA-11653F18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818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C199-ED86-40D9-A2BF-330B138E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C2945-F3BE-4EC9-947D-F2DF3BD1D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539A0-92D6-42B6-844A-E3E50792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040A0-6383-48BC-A769-41BF1083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1C873-CB43-4F0C-92CF-776186CB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669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40CFCC-B530-4A97-BFF4-27AEAA9A1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49057" y="402652"/>
            <a:ext cx="2304737" cy="6409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91E88-EBB8-4D9C-812D-F6F188DE1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4844" y="402652"/>
            <a:ext cx="6780605" cy="64091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A48FC-4655-4E24-AA4F-BBAFB772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5C7C9-340E-4CE1-828B-EB489291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6EBF6-4EC0-4C0E-82D7-8C372C62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158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2150-4AA3-4C71-9541-AE6E398F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02C02-459C-483D-839A-E26E74491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81D3F-0385-4657-8627-86677AFA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838CF-13DA-4FAD-BF31-222A6D6B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DCD3-BE81-481A-A50F-4E59144D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437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F1F3-D7DB-43A2-9109-272D1396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77" y="1885463"/>
            <a:ext cx="9218950" cy="3145935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BC68A-DD66-4FF5-969F-7D8DAA452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277" y="5061159"/>
            <a:ext cx="9218950" cy="1654373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00E95-0D74-4DD9-BD0F-8C40C299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34BAC-5540-4069-8C4C-B0A69FA5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5DC28-FE83-4FF6-B7D6-FA265FA2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524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5D6D-2075-4C2A-B9F1-1C28EA4E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96FB9-91A9-416E-8660-62E184721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844" y="2013259"/>
            <a:ext cx="4542671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72F37-83AE-4015-8126-EE049ACEA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1124" y="2013259"/>
            <a:ext cx="4542671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78F58-46AE-4EB4-9BB6-1DABBC4F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F03AF-C3D0-44F1-95D1-53B9E15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D65BD-E525-4555-8E38-AC59DA59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48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069B-30F2-4E96-A45D-D0D38736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37" y="402654"/>
            <a:ext cx="9218950" cy="1461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2ED2C-E4FC-4A52-A4D6-20F22FAD8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236" y="1853949"/>
            <a:ext cx="4521795" cy="90859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9F607-EEE6-4984-B3C5-E1B422467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236" y="2762541"/>
            <a:ext cx="4521795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55FE1-CF60-40C5-982B-DCF523B1C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1124" y="1853949"/>
            <a:ext cx="4544063" cy="90859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B51B2-37E4-47FF-87B9-E3AF2468C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1124" y="2762541"/>
            <a:ext cx="4544063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6007D-D222-4755-963F-1B2A02BE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DB6FB-F9A8-4794-8E26-CDED95A0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28606-E5EF-4B44-A6B6-E4D10D32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435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237C7-4DAA-4604-8737-C0290E0D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80521-1C8E-4B88-AC03-F2571397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3FFD7-D48F-42CF-81EA-CAA92372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D0C9D-DDD0-48FE-84F9-0E3C16EB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397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3B350-23BA-4A9A-896E-5D0E4484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3325B-0714-42E5-88C4-5E6C8320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56A45-0AED-4957-964B-CEF5435F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045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2D78-CFEF-44B6-9C95-BBB973B8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37" y="504190"/>
            <a:ext cx="3447364" cy="1764665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FD1D1-97E1-40E2-8829-984A1F5B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063" y="1088912"/>
            <a:ext cx="5411124" cy="53745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98D48-4D0E-4406-AA56-A9160C6AD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237" y="2268855"/>
            <a:ext cx="3447364" cy="4203335"/>
          </a:xfrm>
        </p:spPr>
        <p:txBody>
          <a:bodyPr/>
          <a:lstStyle>
            <a:lvl1pPr marL="0" indent="0">
              <a:buNone/>
              <a:defRPr sz="1700"/>
            </a:lvl1pPr>
            <a:lvl2pPr marL="497754" indent="0">
              <a:buNone/>
              <a:defRPr sz="1500"/>
            </a:lvl2pPr>
            <a:lvl3pPr marL="995507" indent="0">
              <a:buNone/>
              <a:defRPr sz="1300"/>
            </a:lvl3pPr>
            <a:lvl4pPr marL="1493261" indent="0">
              <a:buNone/>
              <a:defRPr sz="1100"/>
            </a:lvl4pPr>
            <a:lvl5pPr marL="1991015" indent="0">
              <a:buNone/>
              <a:defRPr sz="1100"/>
            </a:lvl5pPr>
            <a:lvl6pPr marL="2488768" indent="0">
              <a:buNone/>
              <a:defRPr sz="1100"/>
            </a:lvl6pPr>
            <a:lvl7pPr marL="2986522" indent="0">
              <a:buNone/>
              <a:defRPr sz="1100"/>
            </a:lvl7pPr>
            <a:lvl8pPr marL="3484275" indent="0">
              <a:buNone/>
              <a:defRPr sz="1100"/>
            </a:lvl8pPr>
            <a:lvl9pPr marL="398202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99241-A47D-4334-9560-A4F42C73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B34E0-F56F-441F-9114-6F71430E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076BD-E67F-4034-9708-F5B3F4EC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294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407B-311F-4BDB-AA43-798B7644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37" y="504190"/>
            <a:ext cx="3447364" cy="1764665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C4F09-2453-4450-8A74-F7F3320D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4063" y="1088912"/>
            <a:ext cx="5411124" cy="5374525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6E9E9-6FE6-4417-801C-D349FAE28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237" y="2268855"/>
            <a:ext cx="3447364" cy="4203335"/>
          </a:xfrm>
        </p:spPr>
        <p:txBody>
          <a:bodyPr/>
          <a:lstStyle>
            <a:lvl1pPr marL="0" indent="0">
              <a:buNone/>
              <a:defRPr sz="1700"/>
            </a:lvl1pPr>
            <a:lvl2pPr marL="497754" indent="0">
              <a:buNone/>
              <a:defRPr sz="1500"/>
            </a:lvl2pPr>
            <a:lvl3pPr marL="995507" indent="0">
              <a:buNone/>
              <a:defRPr sz="1300"/>
            </a:lvl3pPr>
            <a:lvl4pPr marL="1493261" indent="0">
              <a:buNone/>
              <a:defRPr sz="1100"/>
            </a:lvl4pPr>
            <a:lvl5pPr marL="1991015" indent="0">
              <a:buNone/>
              <a:defRPr sz="1100"/>
            </a:lvl5pPr>
            <a:lvl6pPr marL="2488768" indent="0">
              <a:buNone/>
              <a:defRPr sz="1100"/>
            </a:lvl6pPr>
            <a:lvl7pPr marL="2986522" indent="0">
              <a:buNone/>
              <a:defRPr sz="1100"/>
            </a:lvl7pPr>
            <a:lvl8pPr marL="3484275" indent="0">
              <a:buNone/>
              <a:defRPr sz="1100"/>
            </a:lvl8pPr>
            <a:lvl9pPr marL="398202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38DD0-ADDE-4357-A927-75B82B50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A6EA1-EF78-4350-89EB-A68A191A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EA736-A673-4A32-8107-511DF6E3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345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74EA4-A800-4C25-8134-45AEEC94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45" y="402654"/>
            <a:ext cx="9218950" cy="1461801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BC55D-CCE7-458E-A8CF-ED0F2B793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845" y="2013259"/>
            <a:ext cx="9218950" cy="4798559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E3C03-45CD-4767-B09F-55C904807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9CA7-D937-4CAB-B8D0-38A1395D3F94}" type="datetimeFigureOut">
              <a:rPr lang="en-ID" smtClean="0"/>
              <a:pPr/>
              <a:t>04/11/2020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94B4C-DF99-4822-A7F8-F8FC3C5BE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0613" y="7009643"/>
            <a:ext cx="360741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75DB1-2DC0-46DC-9AEF-973F8FDDD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8851" y="7009643"/>
            <a:ext cx="240494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43FC-2C83-4AD7-92EC-D182952E769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73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9550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877" indent="-248877" algn="l" defTabSz="995507" rtl="0" eaLnBrk="1" latinLnBrk="0" hangingPunct="1">
        <a:lnSpc>
          <a:spcPct val="90000"/>
        </a:lnSpc>
        <a:spcBef>
          <a:spcPts val="108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6630" indent="-248877" algn="l" defTabSz="995507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995507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995507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995507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995507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995507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995507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995507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ssist.asean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tr.asean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855" y="1939636"/>
            <a:ext cx="10016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สไลด์นำเสนอ</a:t>
            </a:r>
            <a:r>
              <a:rPr lang="en-US" sz="2400" b="1" dirty="0"/>
              <a:t>:</a:t>
            </a:r>
            <a:br>
              <a:rPr lang="en-US" sz="2400" b="1" dirty="0"/>
            </a:br>
            <a:r>
              <a:rPr lang="th-TH" sz="2400" b="1" dirty="0"/>
              <a:t>มติอาเซียนเพื่อการลงทุน การบริการและการค้า (ระบบ </a:t>
            </a:r>
            <a:r>
              <a:rPr lang="en-US" sz="2400" b="1" dirty="0"/>
              <a:t>ASSIST</a:t>
            </a:r>
            <a:r>
              <a:rPr lang="th-TH" sz="2400" b="1" dirty="0"/>
              <a:t>)</a:t>
            </a:r>
            <a:br>
              <a:rPr lang="en-US" sz="2400" b="1" dirty="0"/>
            </a:br>
            <a:r>
              <a:rPr lang="th-TH" sz="2400" b="1" dirty="0"/>
              <a:t>โอกาสเพื่อภาคเอกชน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723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C933-A515-43B9-A350-3D341FD77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58" y="2110670"/>
            <a:ext cx="8968678" cy="4798559"/>
          </a:xfrm>
        </p:spPr>
        <p:txBody>
          <a:bodyPr>
            <a:noAutofit/>
          </a:bodyPr>
          <a:lstStyle/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ผู้ที่เกี่ยวข้องในระบบทั้งหมดจะต้อง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มุ่งมั่น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ยึดถือการจัดการและข้อกำหนดเชิงเทคนิคที่ได้ตกลงกันไว้ และดำเนินการตาม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กรอบระยะเวลาที่กำหนด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และเป็นไปตาม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กระบวนการขั้นตอนที่เหมาะสมซึ่งตราเป็นกฎหมาย</a:t>
            </a:r>
          </a:p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เฉพาะ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ผู้ประกอบการอาเซียนที่จดทะเบียนอย่างเหมาะสม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(หรือองคภาวะตัวแทน) สามารถยื่นข้อร้องเรียนในระบบ</a:t>
            </a:r>
            <a:r>
              <a:rPr lang="en-GB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 ASSIST</a:t>
            </a:r>
            <a:r>
              <a:rPr lang="th-TH" altLang="en-US" sz="1800" dirty="0">
                <a:latin typeface="Browallia New" panose="020B0604020202020204" pitchFamily="34" charset="-34"/>
              </a:rPr>
              <a:t> เท่านั้น ในการนี้ ผู้ประกอบการอาเซียน (หรือองคภาวะตัวแทน) จะต้องยื่น</a:t>
            </a:r>
            <a:r>
              <a:rPr lang="th-TH" altLang="en-US" sz="1800" b="1" dirty="0">
                <a:latin typeface="Browallia New" panose="020B0604020202020204" pitchFamily="34" charset="-34"/>
              </a:rPr>
              <a:t>หลักฐานการจดทะเบียน</a:t>
            </a:r>
            <a:r>
              <a:rPr lang="th-TH" altLang="en-US" sz="1800" dirty="0">
                <a:latin typeface="Browallia New" panose="020B0604020202020204" pitchFamily="34" charset="-34"/>
              </a:rPr>
              <a:t>เมื่อได้ยื่นข้อร้องเรียน</a:t>
            </a:r>
          </a:p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dirty="0">
                <a:ea typeface="ＭＳ Ｐゴシック" panose="020B0600070205080204" pitchFamily="34" charset="-128"/>
              </a:rPr>
              <a:t>ผู้ประสานงานกลางของระบบ </a:t>
            </a:r>
            <a:r>
              <a:rPr lang="en-GB" altLang="en-US" sz="1800" dirty="0">
                <a:latin typeface="Calibri "/>
                <a:ea typeface="ＭＳ Ｐゴシック" panose="020B0600070205080204" pitchFamily="34" charset="-128"/>
                <a:cs typeface="Cordia New" panose="020B0304020202020204" pitchFamily="34" charset="-34"/>
              </a:rPr>
              <a:t>ASSIST</a:t>
            </a:r>
            <a:r>
              <a:rPr lang="en-GB" altLang="en-US" sz="1800" dirty="0">
                <a:latin typeface="Cordia New" panose="020B0304020202020204" pitchFamily="34" charset="-34"/>
                <a:ea typeface="ＭＳ Ｐゴシック" panose="020B0600070205080204" pitchFamily="34" charset="-128"/>
                <a:cs typeface="Cordia New" panose="020B0304020202020204" pitchFamily="34" charset="-34"/>
              </a:rPr>
              <a:t> 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มีความเป็นอิสระ</a:t>
            </a:r>
            <a:r>
              <a:rPr lang="th-TH" altLang="en-US" sz="1800" dirty="0">
                <a:ea typeface="ＭＳ Ｐゴシック" panose="020B0600070205080204" pitchFamily="34" charset="-128"/>
              </a:rPr>
              <a:t>จากหน่วยงานประสานในประเทศต้นทาง/หน่วยงานประสานในประเทศปลายทาง เพื่อที่จะรักษาความมีประสิทธิภาพและ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ความถูกต้อง</a:t>
            </a:r>
            <a:r>
              <a:rPr lang="th-TH" altLang="en-US" sz="1800" dirty="0">
                <a:ea typeface="ＭＳ Ｐゴシック" panose="020B0600070205080204" pitchFamily="34" charset="-128"/>
              </a:rPr>
              <a:t>ของพอร์ท</a:t>
            </a:r>
            <a:r>
              <a:rPr lang="th-TH" altLang="en-US" sz="1800" dirty="0" err="1">
                <a:ea typeface="ＭＳ Ｐゴシック" panose="020B0600070205080204" pitchFamily="34" charset="-128"/>
              </a:rPr>
              <a:t>ัล</a:t>
            </a:r>
            <a:r>
              <a:rPr lang="th-TH" altLang="en-US" sz="1800" dirty="0">
                <a:ea typeface="ＭＳ Ｐゴシック" panose="020B0600070205080204" pitchFamily="34" charset="-128"/>
              </a:rPr>
              <a:t>เว็บของระบบ </a:t>
            </a:r>
          </a:p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dirty="0">
                <a:latin typeface="Browallia New" panose="020B0604020202020204" pitchFamily="34" charset="-34"/>
              </a:rPr>
              <a:t>แต่ละรัฐสมาชิกอาเซียนจะต้องสนับสนุนทั้งทรัพยากรมนุษย์ การเงิน และเชิงสถาบันเพื่อรักษาหน่วยงานหลักแห่งชาติและเพื่อสร้างเครือข่ายของหน่วยงานรับผิดชอบซึ่งเป็นปัจจัยสำคัญไปสู่ความสำเร็จ ทั้งนี้ </a:t>
            </a:r>
            <a:r>
              <a:rPr lang="th-TH" altLang="en-US" sz="1800" b="1" dirty="0">
                <a:latin typeface="Browallia New" panose="020B0604020202020204" pitchFamily="34" charset="-34"/>
              </a:rPr>
              <a:t>ภาคเอกชนจะต้องตื่นตัว</a:t>
            </a:r>
          </a:p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ผู้ประกอบการอาเซียนต้องใช้ประโยชน์จากระบบ </a:t>
            </a:r>
            <a:r>
              <a:rPr lang="en-GB" altLang="en-US" sz="1800" b="1" dirty="0">
                <a:latin typeface="+mj-lt"/>
                <a:ea typeface="ＭＳ Ｐゴシック" panose="020B0600070205080204" pitchFamily="34" charset="-128"/>
                <a:cs typeface="Cordia New" panose="020B0304020202020204" pitchFamily="34" charset="-34"/>
              </a:rPr>
              <a:t>ASSIST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เพื่อแสวงหาแนวทางแก้ไขข้อจำกัดที่ตนต้องประสบจากการค้าในอาเซียน ทั้งนี้เพราะผู้ประกอบการไม่มีข้ออ้าง</a:t>
            </a:r>
            <a:r>
              <a:rPr lang="th-TH" altLang="en-US" sz="1800" dirty="0" err="1">
                <a:latin typeface="Browallia New" panose="020B0604020202020204" pitchFamily="34" charset="-34"/>
                <a:ea typeface="ＭＳ Ｐゴシック" panose="020B0600070205080204" pitchFamily="34" charset="-128"/>
              </a:rPr>
              <a:t>ใดๆ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 อีกต่อไปแล้ว และสามารถที่จะติดต่อกับรัฐบาลของรัฐสมาชิกอาเซียนเพื่อหาแนวทางเกี่ยวกับปัญหาทางการค้าที่ตนเองกำลังประสบอยู่ </a:t>
            </a:r>
            <a:endParaRPr lang="en-GB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6145FA-9909-4065-A90C-4E1CC38A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58" y="913546"/>
            <a:ext cx="8968678" cy="1461801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คุณลักษณะที่สำคัญของระบบ 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ASSIST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 คือ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4084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C3C2-6DE0-4A08-A1BA-1AB54FC0B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425" y="2142712"/>
            <a:ext cx="8959789" cy="4798559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  <a:spcAft>
                <a:spcPts val="653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การปิดบังตัวตนได้รับการปกป้อง โดยที่ระบบนั้นเรียบง่าย กระทำในรูปอินเตอร์เน็ตเต็มรูป ไม่เสียค่าใช้จ่าย และรวดเร็ว ผู้ประกอบการอาเซียน</a:t>
            </a:r>
            <a:r>
              <a:rPr lang="en-US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’</a:t>
            </a:r>
            <a:r>
              <a:rPr lang="th-TH" altLang="en-US" sz="1800" i="1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ไม่มีอะไรที่จะต้องเสียเลย</a:t>
            </a:r>
            <a:r>
              <a:rPr lang="en-US" altLang="en-US" sz="1800" i="1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’</a:t>
            </a:r>
            <a:endParaRPr lang="en-GB" altLang="en-US" sz="1730" dirty="0">
              <a:ea typeface="ＭＳ Ｐゴシック" panose="020B0600070205080204" pitchFamily="34" charset="-128"/>
            </a:endParaRPr>
          </a:p>
          <a:p>
            <a:pPr algn="just" fontAlgn="base">
              <a:spcBef>
                <a:spcPts val="0"/>
              </a:spcBef>
              <a:spcAft>
                <a:spcPts val="653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ระบบ </a:t>
            </a:r>
            <a:r>
              <a:rPr lang="en-GB" sz="1800" dirty="0"/>
              <a:t>ASSIST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 จะมี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ระบบติดตาม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และ 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หน้าจอแสดงผลผ่าน</a:t>
            </a:r>
            <a:r>
              <a:rPr lang="en-US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’</a:t>
            </a:r>
            <a:r>
              <a:rPr lang="th-TH" altLang="en-US" sz="1800" b="1" i="1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สัญญาณไฟ</a:t>
            </a:r>
            <a:r>
              <a:rPr lang="en-US" altLang="en-US" sz="1800" b="1" i="1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’</a:t>
            </a:r>
            <a:r>
              <a:rPr lang="th-TH" altLang="en-US" sz="1800" b="1" i="1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นั้นจะปรากฏอยู่ในระบบ </a:t>
            </a:r>
            <a:r>
              <a:rPr lang="en-GB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ASSIST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เพื่อแสดงความก้าวหน้าในแต่ละข้อร้องเรียน (</a:t>
            </a:r>
            <a:r>
              <a:rPr lang="th-TH" altLang="en-US" sz="1800" u="sng" dirty="0">
                <a:highlight>
                  <a:srgbClr val="00FF00"/>
                </a:highlight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สีเขียว</a:t>
            </a:r>
            <a:r>
              <a:rPr lang="th-TH" altLang="en-US" sz="1800" dirty="0">
                <a:highlight>
                  <a:srgbClr val="00FF00"/>
                </a:highlight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คือ  เป็นไปตามกำหนด </a:t>
            </a:r>
            <a:r>
              <a:rPr lang="th-TH" altLang="en-US" sz="1800" u="sng" dirty="0">
                <a:highlight>
                  <a:srgbClr val="FFFF00"/>
                </a:highlight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สีเหลือง</a:t>
            </a:r>
            <a:r>
              <a:rPr lang="th-TH" altLang="en-US" sz="1800" dirty="0">
                <a:highlight>
                  <a:srgbClr val="FFFF00"/>
                </a:highlight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คือ แจ้งเตือน </a:t>
            </a:r>
            <a:r>
              <a:rPr lang="th-TH" altLang="en-US" sz="1800" u="sng" dirty="0">
                <a:highlight>
                  <a:srgbClr val="FF0000"/>
                </a:highlight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สีแดง</a:t>
            </a:r>
            <a:r>
              <a:rPr lang="th-TH" altLang="en-US" sz="1800" dirty="0">
                <a:highlight>
                  <a:srgbClr val="FF0000"/>
                </a:highlight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คือ ล่าช้า)</a:t>
            </a:r>
            <a:r>
              <a:rPr lang="en-GB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 </a:t>
            </a:r>
            <a:endParaRPr lang="th-TH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  <a:cs typeface="Browallia New" panose="020B0604020202020204" pitchFamily="34" charset="-34"/>
            </a:endParaRPr>
          </a:p>
          <a:p>
            <a:pPr algn="just" fontAlgn="base">
              <a:spcBef>
                <a:spcPts val="0"/>
              </a:spcBef>
              <a:spcAft>
                <a:spcPts val="653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  <a:cs typeface="Browallia New" panose="020B0604020202020204" pitchFamily="34" charset="-34"/>
              </a:rPr>
              <a:t>เว็บไซต์ระบบ </a:t>
            </a:r>
            <a:r>
              <a:rPr lang="en-GB" altLang="en-US" sz="1730" dirty="0">
                <a:ea typeface="ＭＳ Ｐゴシック" panose="020B0600070205080204" pitchFamily="34" charset="-128"/>
              </a:rPr>
              <a:t>The ASSIST</a:t>
            </a:r>
            <a:r>
              <a:rPr lang="th-TH" altLang="en-US" sz="1730" dirty="0">
                <a:ea typeface="ＭＳ Ｐゴシック" panose="020B0600070205080204" pitchFamily="34" charset="-128"/>
              </a:rPr>
              <a:t> ขณะนี้ได้จัดทำเป็น </a:t>
            </a:r>
            <a:r>
              <a:rPr lang="en-US" altLang="en-US" sz="1730" b="1" dirty="0">
                <a:ea typeface="ＭＳ Ｐゴシック" panose="020B0600070205080204" pitchFamily="34" charset="-128"/>
              </a:rPr>
              <a:t>7 </a:t>
            </a:r>
            <a:r>
              <a:rPr lang="th-TH" altLang="en-US" sz="1730" b="1" dirty="0">
                <a:ea typeface="ＭＳ Ｐゴシック" panose="020B0600070205080204" pitchFamily="34" charset="-128"/>
              </a:rPr>
              <a:t>ภาษาทั้งหมด </a:t>
            </a:r>
            <a:r>
              <a:rPr lang="th-TH" altLang="en-US" sz="1730" dirty="0">
                <a:ea typeface="ＭＳ Ｐゴシック" panose="020B0600070205080204" pitchFamily="34" charset="-128"/>
              </a:rPr>
              <a:t>แต่การยื่นเรื่องร้องเรียนจะต้องยื่นเป็นภาษาอังกฤษเท่านั้น  </a:t>
            </a:r>
          </a:p>
          <a:p>
            <a:pPr algn="just" fontAlgn="base">
              <a:spcBef>
                <a:spcPts val="0"/>
              </a:spcBef>
              <a:spcAft>
                <a:spcPts val="653"/>
              </a:spcAft>
            </a:pPr>
            <a:r>
              <a:rPr lang="th-TH" altLang="en-US" sz="1730" b="1" dirty="0">
                <a:ea typeface="ＭＳ Ｐゴシック" panose="020B0600070205080204" pitchFamily="34" charset="-128"/>
              </a:rPr>
              <a:t>มีการสาธิตในแต่ละขั้นตอน</a:t>
            </a:r>
            <a:r>
              <a:rPr lang="th-TH" altLang="en-US" sz="1730" dirty="0">
                <a:ea typeface="ＭＳ Ｐゴシック" panose="020B0600070205080204" pitchFamily="34" charset="-128"/>
              </a:rPr>
              <a:t>สำหรับผู้ใช้เพื่อให้เข้าใจขั้นตอนของระบบ </a:t>
            </a:r>
            <a:r>
              <a:rPr lang="en-GB" altLang="en-US" sz="1730" dirty="0">
                <a:ea typeface="ＭＳ Ｐゴシック" panose="020B0600070205080204" pitchFamily="34" charset="-128"/>
              </a:rPr>
              <a:t>ASSIST </a:t>
            </a:r>
            <a:r>
              <a:rPr lang="th-TH" altLang="en-US" sz="1730" dirty="0">
                <a:ea typeface="ＭＳ Ｐゴシック" panose="020B0600070205080204" pitchFamily="34" charset="-128"/>
              </a:rPr>
              <a:t>ซึ่งหาได้จากเว็บไซต์ของระบบ </a:t>
            </a:r>
            <a:r>
              <a:rPr lang="en-GB" altLang="en-US" sz="1730" dirty="0">
                <a:ea typeface="ＭＳ Ｐゴシック" panose="020B0600070205080204" pitchFamily="34" charset="-128"/>
              </a:rPr>
              <a:t>ASSIST </a:t>
            </a:r>
            <a:r>
              <a:rPr lang="th-TH" altLang="en-US" sz="1730" dirty="0">
                <a:ea typeface="ＭＳ Ｐゴシック" panose="020B0600070205080204" pitchFamily="34" charset="-128"/>
              </a:rPr>
              <a:t>อีกทั้งยังได้จัดทำเป็นภาษา</a:t>
            </a:r>
            <a:r>
              <a:rPr lang="th-TH" altLang="en-US" sz="1730" dirty="0" err="1">
                <a:ea typeface="ＭＳ Ｐゴシック" panose="020B0600070205080204" pitchFamily="34" charset="-128"/>
              </a:rPr>
              <a:t>ต่างๆ</a:t>
            </a:r>
            <a:r>
              <a:rPr lang="th-TH" altLang="en-US" sz="1730" dirty="0">
                <a:ea typeface="ＭＳ Ｐゴシック" panose="020B0600070205080204" pitchFamily="34" charset="-128"/>
              </a:rPr>
              <a:t> ในอาเซียนทั้งหมด </a:t>
            </a:r>
          </a:p>
          <a:p>
            <a:pPr algn="just" fontAlgn="base">
              <a:spcBef>
                <a:spcPts val="0"/>
              </a:spcBef>
              <a:spcAft>
                <a:spcPts val="653"/>
              </a:spcAft>
            </a:pPr>
            <a:r>
              <a:rPr lang="th-TH" altLang="en-US" sz="1730" b="1" dirty="0">
                <a:ea typeface="ＭＳ Ｐゴシック" panose="020B0600070205080204" pitchFamily="34" charset="-128"/>
              </a:rPr>
              <a:t>เพจในส่วนของคำถามที่พบบ่อย</a:t>
            </a:r>
            <a:r>
              <a:rPr lang="th-TH" altLang="en-US" sz="1730" dirty="0">
                <a:ea typeface="ＭＳ Ｐゴシック" panose="020B0600070205080204" pitchFamily="34" charset="-128"/>
              </a:rPr>
              <a:t>ก็จะได้แสดงอยู่ในเว็บไซต์</a:t>
            </a:r>
          </a:p>
          <a:p>
            <a:pPr algn="just" fontAlgn="base">
              <a:spcBef>
                <a:spcPts val="0"/>
              </a:spcBef>
              <a:spcAft>
                <a:spcPts val="653"/>
              </a:spcAft>
            </a:pPr>
            <a:r>
              <a:rPr lang="th-TH" altLang="en-US" sz="1730" dirty="0">
                <a:ea typeface="ＭＳ Ｐゴシック" panose="020B0600070205080204" pitchFamily="34" charset="-128"/>
              </a:rPr>
              <a:t>มีการจัดทำ</a:t>
            </a:r>
            <a:r>
              <a:rPr lang="th-TH" altLang="en-US" sz="1730" b="1" dirty="0">
                <a:ea typeface="ＭＳ Ｐゴシック" panose="020B0600070205080204" pitchFamily="34" charset="-128"/>
              </a:rPr>
              <a:t>คู่มือผู้ใช้</a:t>
            </a:r>
            <a:r>
              <a:rPr lang="th-TH" altLang="en-US" sz="1730" dirty="0">
                <a:ea typeface="ＭＳ Ｐゴシック" panose="020B0600070205080204" pitchFamily="34" charset="-128"/>
              </a:rPr>
              <a:t>สำหรับ ผู้ประสานงานกลางของระบบ </a:t>
            </a:r>
            <a:r>
              <a:rPr lang="en-US" altLang="en-US" sz="1730" dirty="0">
                <a:ea typeface="ＭＳ Ｐゴシック" panose="020B0600070205080204" pitchFamily="34" charset="-128"/>
              </a:rPr>
              <a:t>ASSIST/ </a:t>
            </a:r>
            <a:r>
              <a:rPr lang="th-TH" altLang="en-US" sz="1600" dirty="0">
                <a:ea typeface="ＭＳ Ｐゴシック" panose="020B0600070205080204" pitchFamily="34" charset="-128"/>
              </a:rPr>
              <a:t>หน่วยงานประสานในประเทศต้นทาง/หน่วยงานประสานในประเทศปลายทางและสามารถเข้าถึงได้เมื่อได้ร้องขอกับหน่วยงานรับผิดชอบหรือหน่วยงานหลักแห่งชาติในระบบ </a:t>
            </a:r>
            <a:r>
              <a:rPr lang="en-US" altLang="en-US" sz="1600" dirty="0">
                <a:ea typeface="ＭＳ Ｐゴシック" panose="020B0600070205080204" pitchFamily="34" charset="-128"/>
              </a:rPr>
              <a:t>ASSIST</a:t>
            </a:r>
            <a:r>
              <a:rPr lang="th-TH" altLang="en-US" sz="1600" dirty="0">
                <a:ea typeface="ＭＳ Ｐゴシック" panose="020B0600070205080204" pitchFamily="34" charset="-128"/>
              </a:rPr>
              <a:t> ของประเทศสมาชิกอาเซียน ทั้งนี้ ได้มีการจัดทำเป็น</a:t>
            </a:r>
            <a:r>
              <a:rPr lang="th-TH" altLang="en-US" sz="1600" b="1" dirty="0">
                <a:ea typeface="ＭＳ Ｐゴシック" panose="020B0600070205080204" pitchFamily="34" charset="-128"/>
              </a:rPr>
              <a:t>ภาษา</a:t>
            </a:r>
            <a:r>
              <a:rPr lang="th-TH" altLang="en-US" sz="1600" b="1" dirty="0" err="1">
                <a:ea typeface="ＭＳ Ｐゴシック" panose="020B0600070205080204" pitchFamily="34" charset="-128"/>
              </a:rPr>
              <a:t>ต่างๆ</a:t>
            </a:r>
            <a:r>
              <a:rPr lang="th-TH" altLang="en-US" sz="1600" b="1" dirty="0">
                <a:ea typeface="ＭＳ Ｐゴシック" panose="020B0600070205080204" pitchFamily="34" charset="-128"/>
              </a:rPr>
              <a:t> ในอาเซียนทั้งหมด </a:t>
            </a:r>
          </a:p>
          <a:p>
            <a:pPr algn="just" fontAlgn="base">
              <a:spcBef>
                <a:spcPts val="0"/>
              </a:spcBef>
              <a:spcAft>
                <a:spcPts val="653"/>
              </a:spcAft>
            </a:pPr>
            <a:r>
              <a:rPr lang="th-TH" altLang="en-US" sz="1730" dirty="0">
                <a:ea typeface="ＭＳ Ｐゴシック" panose="020B0600070205080204" pitchFamily="34" charset="-128"/>
              </a:rPr>
              <a:t>ในส่วนของ </a:t>
            </a:r>
            <a:r>
              <a:rPr lang="en-US" altLang="en-US" sz="1730" dirty="0">
                <a:ea typeface="ＭＳ Ｐゴシック" panose="020B0600070205080204" pitchFamily="34" charset="-128"/>
              </a:rPr>
              <a:t>‘</a:t>
            </a:r>
            <a:r>
              <a:rPr lang="th-TH" altLang="en-US" sz="1730" b="1" i="1" dirty="0">
                <a:ea typeface="ＭＳ Ｐゴシック" panose="020B0600070205080204" pitchFamily="34" charset="-128"/>
              </a:rPr>
              <a:t>พื้นที่สาธารณะ</a:t>
            </a:r>
            <a:r>
              <a:rPr lang="en-US" altLang="en-US" sz="1730" dirty="0">
                <a:ea typeface="ＭＳ Ｐゴシック" panose="020B0600070205080204" pitchFamily="34" charset="-128"/>
              </a:rPr>
              <a:t>’ </a:t>
            </a:r>
            <a:r>
              <a:rPr lang="th-TH" altLang="en-US" sz="1730" dirty="0">
                <a:ea typeface="ＭＳ Ｐゴシック" panose="020B0600070205080204" pitchFamily="34" charset="-128"/>
              </a:rPr>
              <a:t>ในพอร์ท</a:t>
            </a:r>
            <a:r>
              <a:rPr lang="th-TH" altLang="en-US" sz="1730" dirty="0" err="1">
                <a:ea typeface="ＭＳ Ｐゴシック" panose="020B0600070205080204" pitchFamily="34" charset="-128"/>
              </a:rPr>
              <a:t>ัล</a:t>
            </a:r>
            <a:r>
              <a:rPr lang="th-TH" altLang="en-US" sz="1730" dirty="0">
                <a:ea typeface="ＭＳ Ｐゴシック" panose="020B0600070205080204" pitchFamily="34" charset="-128"/>
              </a:rPr>
              <a:t>เว็บระบบ</a:t>
            </a:r>
            <a:r>
              <a:rPr lang="en-US" altLang="en-US" sz="1730" dirty="0">
                <a:ea typeface="ＭＳ Ｐゴシック" panose="020B0600070205080204" pitchFamily="34" charset="-128"/>
              </a:rPr>
              <a:t> </a:t>
            </a:r>
            <a:r>
              <a:rPr lang="en-GB" altLang="en-US" sz="1730" dirty="0">
                <a:ea typeface="ＭＳ Ｐゴシック" panose="020B0600070205080204" pitchFamily="34" charset="-128"/>
              </a:rPr>
              <a:t>ASSIST </a:t>
            </a:r>
            <a:r>
              <a:rPr lang="th-TH" altLang="en-US" sz="1730" dirty="0">
                <a:ea typeface="ＭＳ Ｐゴシック" panose="020B0600070205080204" pitchFamily="34" charset="-128"/>
              </a:rPr>
              <a:t>จะมีการแสดงข้อมูล/สถิติเกี่ยวกับเรื่องร้องเรียน แนวทางชี้แนะในการปฏิบัติการ กรณีที่ประสบความสำเร็จในการระงับข้อพิพาท ข้อเสนอแนะจากผู้ใช้/ผู้ประกอบการอาเซียน และคำแนะนำในการใช้ระบบ </a:t>
            </a:r>
            <a:r>
              <a:rPr lang="en-GB" altLang="en-US" sz="1730" dirty="0">
                <a:ea typeface="ＭＳ Ｐゴシック" panose="020B0600070205080204" pitchFamily="34" charset="-128"/>
              </a:rPr>
              <a:t>ASSIST</a:t>
            </a:r>
            <a:r>
              <a:rPr lang="th-TH" altLang="en-US" sz="1730" dirty="0">
                <a:ea typeface="ＭＳ Ｐゴシック" panose="020B0600070205080204" pitchFamily="34" charset="-128"/>
              </a:rPr>
              <a:t> ทั้งนี้จะไม่มีการเปิดเผยข้อมูลที่เป็นความลับอยู่ใน</a:t>
            </a:r>
            <a:r>
              <a:rPr lang="th-TH" altLang="en-US" sz="1730" i="1" dirty="0">
                <a:ea typeface="ＭＳ Ｐゴシック" panose="020B0600070205080204" pitchFamily="34" charset="-128"/>
              </a:rPr>
              <a:t>พื้นที่สาธารณะ</a:t>
            </a:r>
            <a:endParaRPr lang="en-US" altLang="en-US" sz="1730" i="1" dirty="0">
              <a:ea typeface="ＭＳ Ｐゴシック" panose="020B0600070205080204" pitchFamily="34" charset="-128"/>
            </a:endParaRPr>
          </a:p>
          <a:p>
            <a:pPr algn="just" fontAlgn="base">
              <a:spcBef>
                <a:spcPts val="0"/>
              </a:spcBef>
              <a:spcAft>
                <a:spcPts val="653"/>
              </a:spcAft>
            </a:pPr>
            <a:endParaRPr lang="en-ID" sz="173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6145FA-9909-4065-A90C-4E1CC38A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966385"/>
            <a:ext cx="8959789" cy="1461801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คุณลักษณะที่สำคัญของระบบ 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ASSIST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 คือ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548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84" y="1012896"/>
            <a:ext cx="9152811" cy="1461801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ระบบ</a:t>
            </a:r>
            <a:r>
              <a:rPr lang="fr-FR" sz="3300" b="1" dirty="0">
                <a:solidFill>
                  <a:schemeClr val="accent5">
                    <a:lumMod val="50000"/>
                  </a:schemeClr>
                </a:solidFill>
              </a:rPr>
              <a:t> ASSIST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 ทำงานอย่างไร</a:t>
            </a:r>
            <a:r>
              <a:rPr lang="fr-FR" sz="33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981" y="2075921"/>
            <a:ext cx="9014250" cy="4801620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ผู้ใช้จะต้องลงทะเบียนและได้รับรหัสเพื่อเข้าสู่ระบบ</a:t>
            </a:r>
            <a:endParaRPr lang="en-GB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  <a:p>
            <a:pPr eaLnBrk="1" hangingPunct="1"/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แบบคำขอออนไลน์ที่ได้มาตรฐานเดียวกันถูกพัฒนาเพื่อนำไปใช้ </a:t>
            </a:r>
            <a:endParaRPr lang="en-GB" altLang="en-US" sz="1800" dirty="0">
              <a:ea typeface="ＭＳ Ｐゴシック" panose="020B0600070205080204" pitchFamily="34" charset="-128"/>
            </a:endParaRPr>
          </a:p>
          <a:p>
            <a:pPr marL="0" indent="0" algn="just" fontAlgn="base">
              <a:spcAft>
                <a:spcPct val="0"/>
              </a:spcAft>
              <a:buNone/>
            </a:pPr>
            <a:endParaRPr lang="en-GB" altLang="en-US" sz="1800" dirty="0">
              <a:ea typeface="ＭＳ Ｐゴシック" panose="020B0600070205080204" pitchFamily="34" charset="-128"/>
            </a:endParaRPr>
          </a:p>
          <a:p>
            <a:pPr marL="0" indent="0" algn="just" fontAlgn="base">
              <a:spcAft>
                <a:spcPct val="0"/>
              </a:spcAft>
              <a:buNone/>
            </a:pPr>
            <a:endParaRPr lang="en-GB" altLang="en-US" sz="1800" dirty="0">
              <a:ea typeface="ＭＳ Ｐゴシック" panose="020B0600070205080204" pitchFamily="34" charset="-128"/>
            </a:endParaRPr>
          </a:p>
          <a:p>
            <a:pPr marL="0" indent="0" algn="just" fontAlgn="base">
              <a:spcAft>
                <a:spcPct val="0"/>
              </a:spcAft>
              <a:buNone/>
            </a:pPr>
            <a:endParaRPr lang="en-GB" altLang="en-US" sz="1800" dirty="0">
              <a:ea typeface="ＭＳ Ｐゴシック" panose="020B0600070205080204" pitchFamily="34" charset="-128"/>
            </a:endParaRPr>
          </a:p>
          <a:p>
            <a:pPr marL="0" indent="0" algn="just" fontAlgn="base">
              <a:spcAft>
                <a:spcPct val="0"/>
              </a:spcAft>
              <a:buNone/>
            </a:pPr>
            <a:endParaRPr lang="en-GB" altLang="en-US" sz="1800" dirty="0">
              <a:ea typeface="ＭＳ Ｐゴシック" panose="020B0600070205080204" pitchFamily="34" charset="-128"/>
            </a:endParaRPr>
          </a:p>
          <a:p>
            <a:pPr marL="0" indent="0" algn="just" fontAlgn="base">
              <a:spcAft>
                <a:spcPct val="0"/>
              </a:spcAft>
              <a:buNone/>
            </a:pPr>
            <a:endParaRPr lang="en-GB" altLang="en-US" sz="1800" dirty="0">
              <a:ea typeface="ＭＳ Ｐゴシック" panose="020B0600070205080204" pitchFamily="34" charset="-128"/>
            </a:endParaRPr>
          </a:p>
          <a:p>
            <a:pPr marL="0" indent="0" algn="just" fontAlgn="base">
              <a:spcAft>
                <a:spcPct val="0"/>
              </a:spcAft>
              <a:buNone/>
            </a:pPr>
            <a:endParaRPr lang="en-GB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endParaRPr lang="fr-FR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F6645-FB2A-4CD1-A8B7-A1D45EB5C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77" y="3002204"/>
            <a:ext cx="7474713" cy="34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2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77" y="1232878"/>
            <a:ext cx="9135218" cy="1216868"/>
          </a:xfrm>
        </p:spPr>
        <p:txBody>
          <a:bodyPr>
            <a:normAutofit/>
          </a:bodyPr>
          <a:lstStyle/>
          <a:p>
            <a:pPr algn="just"/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ระบบ</a:t>
            </a:r>
            <a:r>
              <a:rPr lang="fr-FR" sz="3300" b="1" dirty="0">
                <a:solidFill>
                  <a:schemeClr val="accent5">
                    <a:lumMod val="50000"/>
                  </a:schemeClr>
                </a:solidFill>
              </a:rPr>
              <a:t> ASSIST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 ทำงานอย่างไร</a:t>
            </a:r>
            <a:r>
              <a:rPr lang="fr-FR" sz="33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313" y="2289676"/>
            <a:ext cx="8977568" cy="4941214"/>
          </a:xfrm>
        </p:spPr>
        <p:txBody>
          <a:bodyPr>
            <a:normAutofit fontScale="92500" lnSpcReduction="10000"/>
          </a:bodyPr>
          <a:lstStyle/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คอมพิวเตอร์จะออก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รหัสติดตาม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พร้อมแจ้งให้ ผู้ประสานงานกลาง</a:t>
            </a:r>
            <a:r>
              <a:rPr lang="en-US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/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 หน่วยงานประสานในประเทศปลายทางทราบ</a:t>
            </a:r>
          </a:p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ผู้ประสานงานกลางจะประเมิน (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สูงสุดไม่เกิน </a:t>
            </a:r>
            <a:r>
              <a:rPr lang="en-US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10 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วันทำการ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) จุดยืนของผู้ร้องและความสมบูรณ์ของข้อร้องเรียน ทั้งนี้ ผู้ประสานงานกลางอาจจะร้องขอให้ผู้ร้องจัดหาข้อมูล หรือความชัดเจนเพิ่มเติม</a:t>
            </a:r>
            <a:endParaRPr lang="en-GB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ผู้ประสานงานกลางจะแจ้งผู้ประกอบการอาเซียน หรือ</a:t>
            </a:r>
            <a:r>
              <a:rPr lang="th-TH" sz="1800" dirty="0"/>
              <a:t>องค์กรผู้แทนทางการค้าหรือทนายความหรือสำนักงานกฎหมายที่จดทะเบียนในอาเซียน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ในกรณีการร้องเรียนโดยไม่ระบุตัวตน และส่งข้อร้องเรียนไปยังหน่วยงานประสานในประเทศต้นทาง</a:t>
            </a:r>
            <a:r>
              <a:rPr lang="en-US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/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 หน่วยงานประสานในประเทศปลายทาง </a:t>
            </a:r>
            <a:r>
              <a:rPr lang="th-TH" altLang="en-US" sz="1800" i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หากยังคงยืนยัน</a:t>
            </a:r>
            <a:endParaRPr lang="en-GB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ระยะเวลาสูงสุดที่หน่วยงานประสานในประเทศปลายทางจะรับพิจารณา/ปฏิเสธข้อร้องเรียน (</a:t>
            </a:r>
            <a:r>
              <a:rPr lang="en-US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10 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วันทำการ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)</a:t>
            </a:r>
            <a:endParaRPr lang="en-GB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การปฏิเสธข้อร้องเรียน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จะต้องมีเหตุผลประกอบ</a:t>
            </a:r>
            <a:endParaRPr lang="en-GB" altLang="en-US" sz="1800" b="1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หากรับไว้พิจารณา หน่วยงานประสานในประเทศปลายทางจะร่วมกับหน่วยงานรับผิดชอบ และจะพิจารณาภายในระยะเวลาที่กำหนด (</a:t>
            </a:r>
            <a:r>
              <a:rPr lang="en-US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30 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ถึง </a:t>
            </a:r>
            <a:r>
              <a:rPr lang="en-US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50 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วันทำการ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)</a:t>
            </a:r>
            <a:endParaRPr lang="en-GB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หน่วยงานรับผิดชอบ</a:t>
            </a:r>
            <a:r>
              <a:rPr lang="en-US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/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หน่วยงานประสานในประเทศปลายทางอาจจะขอขยายระยะเวลาได้เพียงครั้งเดียว (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สูงสุด </a:t>
            </a:r>
            <a:r>
              <a:rPr lang="en-US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20 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วันทำการ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) หากข้อร้องเรียนนั้นมีความซับซ้อน</a:t>
            </a:r>
            <a:endParaRPr lang="en-GB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หน่วยงานรับผิดชอบ</a:t>
            </a:r>
            <a:r>
              <a:rPr lang="en-US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/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หน่วยงานประสานในประเทศปลายทางจะต้อง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ตอบ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กลับ</a:t>
            </a:r>
            <a:r>
              <a:rPr lang="en-US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/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 ให้ข้อเสนอแนะแนวทางแก้ไขปัญหา</a:t>
            </a:r>
            <a:r>
              <a:rPr lang="en-US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/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การเยียวยาเป็นลายลักษณ์อักษร</a:t>
            </a:r>
            <a:endParaRPr lang="en-GB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ผู้ประสานงานกลางจะติดตาม หากหน่วยงานรับผิดชอบ</a:t>
            </a:r>
            <a:r>
              <a:rPr lang="en-US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/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หน่วยงานประสานในประเทศปลายทาง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ไม่ตอบกลับ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ข้อร้องเรียนก็จะถูกส่งต่อไปยังรัฐสมาชิกอาเซียน </a:t>
            </a:r>
            <a:endParaRPr lang="it-IT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B0529-1E96-45C8-834D-A3F29F7F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C9E099E8-3159-4B48-8A11-55816CC216F8}" type="slidenum">
              <a:rPr lang="en-US" smtClean="0"/>
              <a:pPr algn="just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4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02" y="2428907"/>
            <a:ext cx="8886777" cy="2955076"/>
          </a:xfrm>
        </p:spPr>
        <p:txBody>
          <a:bodyPr>
            <a:normAutofit/>
          </a:bodyPr>
          <a:lstStyle/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หน่วยงานประสานในประเทศปลายทางจะเสนอข้อเสนอแนะแนวทางแก้ไขปัญหาให้กับผู้ประสานงานกลาง หรือให้แจ้งว่าทำไมข้อร้องเรียนไม่สามารถหาทางออกได้  </a:t>
            </a:r>
            <a:endParaRPr lang="en-GB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ผู้ประสานงานกลางบันทึกข้อเสนอแนะแนวทางแก้ไขปัญหาในระบบ </a:t>
            </a:r>
            <a:r>
              <a:rPr lang="en-GB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ASSIST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แล้วส่งมายังผู้ประกอบการอาเซียน หรือ</a:t>
            </a:r>
            <a:r>
              <a:rPr lang="th-TH" sz="1800" dirty="0"/>
              <a:t>องค์กรผู้แทนทางการค้าหรือทนายความหรือสำนักงานกฎหมายที่จดทะเบียนในอาเซียน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ในกรณีการร้องเรียนโดยไม่ระบุตัวตน</a:t>
            </a:r>
            <a:r>
              <a:rPr lang="en-US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ทั้งนี้ผู้ประสานงานกลางจะสำเนาส่งให้กับหน่วยงานประสานในประเทศต้นทางด้วยเช่นกัน</a:t>
            </a:r>
            <a:endParaRPr lang="en-GB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ผู้ประกอบการอาเซียน (หรือองคภาวะตัวแทน หรือทนายความหรือสำนักงานกฎหมาย) จะแจ้งผู้ประสานงานกลางหากเห็นว่าข้อร้องเรียนได้รับการแก้ไขปัญหา</a:t>
            </a:r>
            <a:r>
              <a:rPr lang="th-TH" altLang="en-US" sz="1800" b="1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เป็นที่น่าพอใจ 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(เช่น เป็นที่ยุติ</a:t>
            </a:r>
            <a:r>
              <a:rPr lang="en-US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/</a:t>
            </a: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 ระงับไป) และ</a:t>
            </a:r>
            <a:endParaRPr lang="en-GB" altLang="en-US" sz="1800" dirty="0">
              <a:latin typeface="Browallia New" panose="020B0604020202020204" pitchFamily="34" charset="-34"/>
              <a:ea typeface="ＭＳ Ｐゴシック" panose="020B0600070205080204" pitchFamily="34" charset="-128"/>
            </a:endParaRPr>
          </a:p>
          <a:p>
            <a:pPr algn="thaiDist" fontAlgn="base">
              <a:spcAft>
                <a:spcPct val="0"/>
              </a:spcAft>
            </a:pPr>
            <a:r>
              <a:rPr lang="th-TH" altLang="en-US" sz="1800" dirty="0"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หากไม่เป็นที่พอใจ ผู้ประกอบการอาเซียน (หรือองคภาวะตัวแทน หรือทนายความหรือสำนักงานกฎหมาย) อาจจะแจ้งให้ผู้ประสานงานกลางทราบถึงการดำเนินการที่มุ่งหมายเอาไว้ก็ได้</a:t>
            </a:r>
            <a:endParaRPr lang="fr-FR" sz="18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3984" y="1286135"/>
            <a:ext cx="9119811" cy="1216868"/>
          </a:xfrm>
        </p:spPr>
        <p:txBody>
          <a:bodyPr>
            <a:normAutofit/>
          </a:bodyPr>
          <a:lstStyle/>
          <a:p>
            <a:pPr algn="just"/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ระบบ</a:t>
            </a:r>
            <a:r>
              <a:rPr lang="fr-FR" sz="3300" b="1" dirty="0">
                <a:solidFill>
                  <a:schemeClr val="accent5">
                    <a:lumMod val="50000"/>
                  </a:schemeClr>
                </a:solidFill>
              </a:rPr>
              <a:t> ASSIST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 ทำงานอย่างไร</a:t>
            </a:r>
            <a:r>
              <a:rPr lang="fr-FR" sz="33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2261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42EE60-293E-4047-8D2E-7E2BCFF7E3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5188" y="1249363"/>
            <a:ext cx="9823450" cy="1462087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ขั้นตอนกลไกระบบ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 ASSIST 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และกรอบเวลาในแต่ละขั้นตอนที่กำหนด</a:t>
            </a:r>
            <a:endParaRPr lang="en-ID" sz="3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F4C8CC-DF32-4347-911C-F89C824E47B3}"/>
              </a:ext>
            </a:extLst>
          </p:cNvPr>
          <p:cNvSpPr/>
          <p:nvPr/>
        </p:nvSpPr>
        <p:spPr>
          <a:xfrm>
            <a:off x="2415461" y="2664398"/>
            <a:ext cx="3303917" cy="11300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ผู้ประกอบการอาเซียน หรือ</a:t>
            </a:r>
            <a:r>
              <a:rPr lang="th-TH" sz="1400" dirty="0">
                <a:solidFill>
                  <a:schemeClr val="tx1"/>
                </a:solidFill>
              </a:rPr>
              <a:t>องค์กรผู้แทนทางการค้าส่งเรื่องร้องเรียนมายังผู้ประสานงานกลางผ่านพอร์ท</a:t>
            </a:r>
            <a:r>
              <a:rPr lang="th-TH" sz="1400" dirty="0" err="1">
                <a:solidFill>
                  <a:schemeClr val="tx1"/>
                </a:solidFill>
              </a:rPr>
              <a:t>ัล</a:t>
            </a:r>
            <a:r>
              <a:rPr lang="th-TH" sz="1400" dirty="0">
                <a:solidFill>
                  <a:schemeClr val="tx1"/>
                </a:solidFill>
              </a:rPr>
              <a:t>เว็บระบบ </a:t>
            </a:r>
            <a:r>
              <a:rPr lang="en-US" sz="1400" dirty="0">
                <a:solidFill>
                  <a:schemeClr val="tx1"/>
                </a:solidFill>
              </a:rPr>
              <a:t>ASSIST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D39C6D-9AAD-4FBC-9139-37EC8A7D72AE}"/>
              </a:ext>
            </a:extLst>
          </p:cNvPr>
          <p:cNvSpPr/>
          <p:nvPr/>
        </p:nvSpPr>
        <p:spPr>
          <a:xfrm>
            <a:off x="2472687" y="4259244"/>
            <a:ext cx="3246692" cy="59254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</a:rPr>
              <a:t>ผู้ประสานงานกลางตรวจสอบเรื่องร้องเรียน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E0E55E-2825-4043-A157-20E51143A665}"/>
              </a:ext>
            </a:extLst>
          </p:cNvPr>
          <p:cNvSpPr/>
          <p:nvPr/>
        </p:nvSpPr>
        <p:spPr>
          <a:xfrm>
            <a:off x="7019568" y="3712883"/>
            <a:ext cx="2316938" cy="16879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</a:rPr>
              <a:t>หากไม่สมบูรณ์ ให้ผู้ประสานงานกลางส่งเรื่องร้องเรียนกลับไปยัง</a:t>
            </a:r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ผู้ประกอบการอาเซียน หรือ หรือ</a:t>
            </a:r>
            <a:r>
              <a:rPr lang="th-TH" sz="1400" dirty="0">
                <a:solidFill>
                  <a:schemeClr val="tx1"/>
                </a:solidFill>
              </a:rPr>
              <a:t>องค์กรผู้แทนทางการค้า และให้</a:t>
            </a:r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ผู้ประกอบการอาเซียน หรือ หรือ</a:t>
            </a:r>
            <a:r>
              <a:rPr lang="th-TH" sz="1400" dirty="0">
                <a:solidFill>
                  <a:schemeClr val="tx1"/>
                </a:solidFill>
              </a:rPr>
              <a:t>องค์กรผู้แทนทางการค้า ส่งกลับมาใหม่อีกครั้ง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08D158-E49A-4935-B6CE-F6BFEF5DB0C5}"/>
              </a:ext>
            </a:extLst>
          </p:cNvPr>
          <p:cNvSpPr/>
          <p:nvPr/>
        </p:nvSpPr>
        <p:spPr>
          <a:xfrm>
            <a:off x="2444073" y="5342642"/>
            <a:ext cx="3246687" cy="7379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ผู้ประกอบการอาเซียน ได้ส่งเรื่องร้องเรียนถูกต้องและเหมาะสม (เช่น </a:t>
            </a:r>
            <a:r>
              <a:rPr lang="th-TH" sz="1400" dirty="0">
                <a:solidFill>
                  <a:schemeClr val="tx1"/>
                </a:solidFill>
              </a:rPr>
              <a:t>ผู้ประสานงานกลางรับเรื่องร้องเรียน)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6DC638-1187-4A60-BF4E-C8CF9F54F4D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096033" y="3794458"/>
            <a:ext cx="0" cy="46478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D50915-4355-4A0B-9788-61DE734629C3}"/>
              </a:ext>
            </a:extLst>
          </p:cNvPr>
          <p:cNvCxnSpPr>
            <a:cxnSpLocks/>
          </p:cNvCxnSpPr>
          <p:nvPr/>
        </p:nvCxnSpPr>
        <p:spPr>
          <a:xfrm>
            <a:off x="4088725" y="4851791"/>
            <a:ext cx="0" cy="46478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85F5EB-4199-4C46-8673-5F72F937EF00}"/>
              </a:ext>
            </a:extLst>
          </p:cNvPr>
          <p:cNvCxnSpPr>
            <a:cxnSpLocks/>
          </p:cNvCxnSpPr>
          <p:nvPr/>
        </p:nvCxnSpPr>
        <p:spPr>
          <a:xfrm>
            <a:off x="5776604" y="4412538"/>
            <a:ext cx="11604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1D1167-234A-43A6-B3D3-B5B3C2C95AF2}"/>
              </a:ext>
            </a:extLst>
          </p:cNvPr>
          <p:cNvCxnSpPr>
            <a:cxnSpLocks/>
          </p:cNvCxnSpPr>
          <p:nvPr/>
        </p:nvCxnSpPr>
        <p:spPr>
          <a:xfrm flipH="1">
            <a:off x="5776604" y="4661191"/>
            <a:ext cx="113518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EE8C924-CF7A-4F48-B0C3-367DCF9EFE0F}"/>
              </a:ext>
            </a:extLst>
          </p:cNvPr>
          <p:cNvSpPr txBox="1"/>
          <p:nvPr/>
        </p:nvSpPr>
        <p:spPr>
          <a:xfrm>
            <a:off x="4228603" y="5026138"/>
            <a:ext cx="1271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h-TH" sz="1200" i="1" dirty="0">
                <a:solidFill>
                  <a:schemeClr val="bg1">
                    <a:lumMod val="50000"/>
                  </a:schemeClr>
                </a:solidFill>
              </a:rPr>
              <a:t>วันทำการ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58922C-802E-43A2-B490-6F66020AECD5}"/>
              </a:ext>
            </a:extLst>
          </p:cNvPr>
          <p:cNvCxnSpPr>
            <a:cxnSpLocks/>
          </p:cNvCxnSpPr>
          <p:nvPr/>
        </p:nvCxnSpPr>
        <p:spPr>
          <a:xfrm>
            <a:off x="2172559" y="3229428"/>
            <a:ext cx="0" cy="247697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0F9B79-DDA5-4A22-A1FC-BFA99BD45F7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172559" y="3229428"/>
            <a:ext cx="24290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9132D4-9A10-4672-AAC3-B4A67837B2E8}"/>
              </a:ext>
            </a:extLst>
          </p:cNvPr>
          <p:cNvCxnSpPr>
            <a:cxnSpLocks/>
          </p:cNvCxnSpPr>
          <p:nvPr/>
        </p:nvCxnSpPr>
        <p:spPr>
          <a:xfrm>
            <a:off x="2172559" y="5705642"/>
            <a:ext cx="24290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1DFEDD-F3F0-423C-87B2-C6A717DC0E7C}"/>
              </a:ext>
            </a:extLst>
          </p:cNvPr>
          <p:cNvSpPr txBox="1"/>
          <p:nvPr/>
        </p:nvSpPr>
        <p:spPr>
          <a:xfrm>
            <a:off x="1820347" y="3890954"/>
            <a:ext cx="369332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th-TH" sz="1200" i="1" dirty="0">
                <a:solidFill>
                  <a:schemeClr val="bg1">
                    <a:lumMod val="50000"/>
                  </a:schemeClr>
                </a:solidFill>
              </a:rPr>
              <a:t>อาทิตย์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3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42EE60-293E-4047-8D2E-7E2BCFF7E3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4913"/>
            <a:ext cx="9218613" cy="1462087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	ขั้นตอนกลไกระบบ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 ASSIST 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และกรอบเวลาในแต่ละขั้นตอนที่กำหนด</a:t>
            </a:r>
            <a:endParaRPr lang="en-ID" sz="3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276C60-031A-409B-9443-3DEC0401D34F}"/>
              </a:ext>
            </a:extLst>
          </p:cNvPr>
          <p:cNvSpPr/>
          <p:nvPr/>
        </p:nvSpPr>
        <p:spPr>
          <a:xfrm>
            <a:off x="2099201" y="2370245"/>
            <a:ext cx="2459050" cy="7648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หน่วยงานประสานในประเทศปลายทางตรวจสอบเรื่องร้องเรียน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B5CFFE-2170-4421-8C6A-5C5169F8FF9E}"/>
              </a:ext>
            </a:extLst>
          </p:cNvPr>
          <p:cNvSpPr/>
          <p:nvPr/>
        </p:nvSpPr>
        <p:spPr>
          <a:xfrm>
            <a:off x="2099202" y="3532565"/>
            <a:ext cx="2459050" cy="565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หน่วยงานประสานในประเทศปลายทางยินยอมรับเรื่องร้องเรียน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4507EC-4907-4BA7-8A13-E3219B1CF060}"/>
              </a:ext>
            </a:extLst>
          </p:cNvPr>
          <p:cNvSpPr/>
          <p:nvPr/>
        </p:nvSpPr>
        <p:spPr>
          <a:xfrm>
            <a:off x="2103778" y="4496863"/>
            <a:ext cx="2454473" cy="7648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หน่วยงานรับผิดชอบแสวงหาแนวทางแก้ไขปัญหา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8A70780-7D98-42CB-A2A3-894043F26654}"/>
              </a:ext>
            </a:extLst>
          </p:cNvPr>
          <p:cNvSpPr/>
          <p:nvPr/>
        </p:nvSpPr>
        <p:spPr>
          <a:xfrm>
            <a:off x="2099201" y="5660955"/>
            <a:ext cx="2454473" cy="7648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หน่วยงานประสานในประเทศปลายทางแจ้งแนวทางแก้ไขปัญหาให้</a:t>
            </a:r>
            <a:r>
              <a:rPr lang="th-TH" sz="1400" dirty="0">
                <a:solidFill>
                  <a:schemeClr val="tx1"/>
                </a:solidFill>
              </a:rPr>
              <a:t>ผู้ประสานงานกลาง</a:t>
            </a:r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ทราบ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9CA581-349D-49E4-86DC-B96F9008A66C}"/>
              </a:ext>
            </a:extLst>
          </p:cNvPr>
          <p:cNvSpPr/>
          <p:nvPr/>
        </p:nvSpPr>
        <p:spPr>
          <a:xfrm>
            <a:off x="6000435" y="2257028"/>
            <a:ext cx="2869725" cy="10409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หน่วยงานประสานในประเทศปลายทางปฏิเสธไม่รับเรื่องร้องเรียน และ</a:t>
            </a:r>
            <a:r>
              <a:rPr lang="th-TH" sz="1400" dirty="0">
                <a:solidFill>
                  <a:schemeClr val="tx1"/>
                </a:solidFill>
              </a:rPr>
              <a:t>ผู้ประสานงานกลางตรวจสอบการปฏิเสธไม่รับพิจารณาของ</a:t>
            </a:r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หน่วยงานประสานในประเทศปลายทาง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41C6A62-0005-45E7-8443-A58EBD1D8E60}"/>
              </a:ext>
            </a:extLst>
          </p:cNvPr>
          <p:cNvSpPr/>
          <p:nvPr/>
        </p:nvSpPr>
        <p:spPr>
          <a:xfrm>
            <a:off x="6000436" y="4255306"/>
            <a:ext cx="2869724" cy="12479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หากหน่วยงานประสานในประเทศปลายทาง/ หน่วยงานรับผิดชอบไม่สามารถแสวงหาแนวทางแก้ไขปัญหาภายในระยะเวลาที่กหนด ให้ขอความช่วยเหลือจากหน่วยงานประสานในประเทศต้นทาง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C0C740-DD83-4ABD-BCFE-521ABA366C11}"/>
              </a:ext>
            </a:extLst>
          </p:cNvPr>
          <p:cNvSpPr txBox="1"/>
          <p:nvPr/>
        </p:nvSpPr>
        <p:spPr>
          <a:xfrm>
            <a:off x="3754215" y="3211292"/>
            <a:ext cx="1271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h-TH" sz="1200" i="1" dirty="0">
                <a:solidFill>
                  <a:schemeClr val="bg1">
                    <a:lumMod val="50000"/>
                  </a:schemeClr>
                </a:solidFill>
              </a:rPr>
              <a:t>วันทำการ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22AE4B-C6AE-433D-9AF5-BAB612D80E57}"/>
              </a:ext>
            </a:extLst>
          </p:cNvPr>
          <p:cNvSpPr txBox="1"/>
          <p:nvPr/>
        </p:nvSpPr>
        <p:spPr>
          <a:xfrm>
            <a:off x="3706446" y="5322830"/>
            <a:ext cx="1271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30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h-TH" sz="1200" i="1" dirty="0">
                <a:solidFill>
                  <a:schemeClr val="bg1">
                    <a:lumMod val="50000"/>
                  </a:schemeClr>
                </a:solidFill>
              </a:rPr>
              <a:t>วันทำการ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1C69A9-9078-474A-9528-466B76467863}"/>
              </a:ext>
            </a:extLst>
          </p:cNvPr>
          <p:cNvCxnSpPr>
            <a:cxnSpLocks/>
          </p:cNvCxnSpPr>
          <p:nvPr/>
        </p:nvCxnSpPr>
        <p:spPr>
          <a:xfrm>
            <a:off x="3339762" y="3135087"/>
            <a:ext cx="0" cy="35320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51465F-ECE1-4F14-B17E-62E53A829650}"/>
              </a:ext>
            </a:extLst>
          </p:cNvPr>
          <p:cNvCxnSpPr>
            <a:cxnSpLocks/>
          </p:cNvCxnSpPr>
          <p:nvPr/>
        </p:nvCxnSpPr>
        <p:spPr>
          <a:xfrm>
            <a:off x="3332453" y="4097613"/>
            <a:ext cx="0" cy="35320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2C97E4-672A-4735-9FBF-4B527F9E7B9A}"/>
              </a:ext>
            </a:extLst>
          </p:cNvPr>
          <p:cNvCxnSpPr>
            <a:cxnSpLocks/>
          </p:cNvCxnSpPr>
          <p:nvPr/>
        </p:nvCxnSpPr>
        <p:spPr>
          <a:xfrm>
            <a:off x="3332453" y="5261705"/>
            <a:ext cx="0" cy="35320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A0E2CC-F7D8-41F9-BAE3-FD98F81EDE95}"/>
              </a:ext>
            </a:extLst>
          </p:cNvPr>
          <p:cNvCxnSpPr>
            <a:cxnSpLocks/>
          </p:cNvCxnSpPr>
          <p:nvPr/>
        </p:nvCxnSpPr>
        <p:spPr>
          <a:xfrm>
            <a:off x="4609306" y="2604364"/>
            <a:ext cx="135100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C3CA6C-C56D-4C7F-8EC8-E24D70419B12}"/>
              </a:ext>
            </a:extLst>
          </p:cNvPr>
          <p:cNvCxnSpPr>
            <a:cxnSpLocks/>
          </p:cNvCxnSpPr>
          <p:nvPr/>
        </p:nvCxnSpPr>
        <p:spPr>
          <a:xfrm>
            <a:off x="4609305" y="4716191"/>
            <a:ext cx="135100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C134587-12CF-492F-8B7F-696E8607F338}"/>
              </a:ext>
            </a:extLst>
          </p:cNvPr>
          <p:cNvCxnSpPr>
            <a:cxnSpLocks/>
          </p:cNvCxnSpPr>
          <p:nvPr/>
        </p:nvCxnSpPr>
        <p:spPr>
          <a:xfrm flipH="1">
            <a:off x="4609306" y="2853016"/>
            <a:ext cx="131969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66C8AB2-35B4-469C-BB71-0728D4624B6E}"/>
              </a:ext>
            </a:extLst>
          </p:cNvPr>
          <p:cNvCxnSpPr>
            <a:cxnSpLocks/>
          </p:cNvCxnSpPr>
          <p:nvPr/>
        </p:nvCxnSpPr>
        <p:spPr>
          <a:xfrm flipH="1">
            <a:off x="4609306" y="4957970"/>
            <a:ext cx="131969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F42FDD8-0F7A-4353-988B-EBFD982BB0C5}"/>
              </a:ext>
            </a:extLst>
          </p:cNvPr>
          <p:cNvSpPr txBox="1"/>
          <p:nvPr/>
        </p:nvSpPr>
        <p:spPr>
          <a:xfrm>
            <a:off x="1522346" y="2737839"/>
            <a:ext cx="369332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th-TH" sz="1200" i="1" dirty="0">
                <a:solidFill>
                  <a:schemeClr val="bg1">
                    <a:lumMod val="50000"/>
                  </a:schemeClr>
                </a:solidFill>
              </a:rPr>
              <a:t>อาทิตย์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FE6E02-5225-4F15-B21F-EEC550CB42D7}"/>
              </a:ext>
            </a:extLst>
          </p:cNvPr>
          <p:cNvCxnSpPr>
            <a:cxnSpLocks/>
          </p:cNvCxnSpPr>
          <p:nvPr/>
        </p:nvCxnSpPr>
        <p:spPr>
          <a:xfrm>
            <a:off x="1471290" y="2509444"/>
            <a:ext cx="0" cy="36499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05BF80-4238-43E4-831F-0CB88BFBC05B}"/>
              </a:ext>
            </a:extLst>
          </p:cNvPr>
          <p:cNvCxnSpPr>
            <a:cxnSpLocks/>
          </p:cNvCxnSpPr>
          <p:nvPr/>
        </p:nvCxnSpPr>
        <p:spPr>
          <a:xfrm>
            <a:off x="1863175" y="2829387"/>
            <a:ext cx="0" cy="9576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576982-E130-46AC-B926-CFB408B92C9A}"/>
              </a:ext>
            </a:extLst>
          </p:cNvPr>
          <p:cNvCxnSpPr>
            <a:cxnSpLocks/>
          </p:cNvCxnSpPr>
          <p:nvPr/>
        </p:nvCxnSpPr>
        <p:spPr>
          <a:xfrm>
            <a:off x="1863175" y="4891497"/>
            <a:ext cx="0" cy="11070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D37949-8306-4DEA-92DE-79815DF9BBB1}"/>
              </a:ext>
            </a:extLst>
          </p:cNvPr>
          <p:cNvCxnSpPr>
            <a:cxnSpLocks/>
          </p:cNvCxnSpPr>
          <p:nvPr/>
        </p:nvCxnSpPr>
        <p:spPr>
          <a:xfrm>
            <a:off x="1471290" y="2514409"/>
            <a:ext cx="62791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DB2E2D-7FB2-4FD8-A252-21FC97A3639F}"/>
              </a:ext>
            </a:extLst>
          </p:cNvPr>
          <p:cNvCxnSpPr>
            <a:cxnSpLocks/>
          </p:cNvCxnSpPr>
          <p:nvPr/>
        </p:nvCxnSpPr>
        <p:spPr>
          <a:xfrm>
            <a:off x="1471290" y="6159404"/>
            <a:ext cx="62791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29DC89C-C5F4-480B-A48E-E2CC1BC5CE6C}"/>
              </a:ext>
            </a:extLst>
          </p:cNvPr>
          <p:cNvCxnSpPr>
            <a:cxnSpLocks/>
          </p:cNvCxnSpPr>
          <p:nvPr/>
        </p:nvCxnSpPr>
        <p:spPr>
          <a:xfrm>
            <a:off x="1863175" y="2853016"/>
            <a:ext cx="24290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79080D2-0C5C-41CE-9910-F0AAA5AA42AF}"/>
              </a:ext>
            </a:extLst>
          </p:cNvPr>
          <p:cNvCxnSpPr>
            <a:cxnSpLocks/>
          </p:cNvCxnSpPr>
          <p:nvPr/>
        </p:nvCxnSpPr>
        <p:spPr>
          <a:xfrm>
            <a:off x="1863175" y="3781425"/>
            <a:ext cx="24290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47E90FE-4674-4700-83C8-0F9A780C14C9}"/>
              </a:ext>
            </a:extLst>
          </p:cNvPr>
          <p:cNvCxnSpPr>
            <a:cxnSpLocks/>
          </p:cNvCxnSpPr>
          <p:nvPr/>
        </p:nvCxnSpPr>
        <p:spPr>
          <a:xfrm>
            <a:off x="2477359" y="3534228"/>
            <a:ext cx="24290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BD62BDD-808B-499E-B379-EA2FAEA07B38}"/>
              </a:ext>
            </a:extLst>
          </p:cNvPr>
          <p:cNvCxnSpPr>
            <a:cxnSpLocks/>
          </p:cNvCxnSpPr>
          <p:nvPr/>
        </p:nvCxnSpPr>
        <p:spPr>
          <a:xfrm>
            <a:off x="1863175" y="4906775"/>
            <a:ext cx="24290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26FDC5F-0901-47C9-B6BD-AF2B4DB321F9}"/>
              </a:ext>
            </a:extLst>
          </p:cNvPr>
          <p:cNvCxnSpPr>
            <a:cxnSpLocks/>
          </p:cNvCxnSpPr>
          <p:nvPr/>
        </p:nvCxnSpPr>
        <p:spPr>
          <a:xfrm>
            <a:off x="1863175" y="5998590"/>
            <a:ext cx="24290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EF91CAB-30C1-454D-BCBA-0C4FFF33CD92}"/>
              </a:ext>
            </a:extLst>
          </p:cNvPr>
          <p:cNvSpPr txBox="1"/>
          <p:nvPr/>
        </p:nvSpPr>
        <p:spPr>
          <a:xfrm>
            <a:off x="1509487" y="4888236"/>
            <a:ext cx="369332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6-10 </a:t>
            </a:r>
            <a:r>
              <a:rPr lang="th-TH" sz="1200" i="1" dirty="0">
                <a:solidFill>
                  <a:schemeClr val="bg1">
                    <a:lumMod val="50000"/>
                  </a:schemeClr>
                </a:solidFill>
              </a:rPr>
              <a:t>อาทิตย์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FDB832-D365-47E8-BA55-14B80CED7971}"/>
              </a:ext>
            </a:extLst>
          </p:cNvPr>
          <p:cNvSpPr txBox="1"/>
          <p:nvPr/>
        </p:nvSpPr>
        <p:spPr>
          <a:xfrm>
            <a:off x="1021437" y="3628900"/>
            <a:ext cx="369332" cy="14110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8-12 </a:t>
            </a:r>
            <a:r>
              <a:rPr lang="th-TH" sz="1200" i="1" dirty="0">
                <a:solidFill>
                  <a:schemeClr val="bg1">
                    <a:lumMod val="50000"/>
                  </a:schemeClr>
                </a:solidFill>
              </a:rPr>
              <a:t>อาทิตย์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h-TH" sz="12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2-3 </a:t>
            </a:r>
            <a:r>
              <a:rPr lang="th-TH" sz="1200" i="1" dirty="0">
                <a:solidFill>
                  <a:schemeClr val="bg1">
                    <a:lumMod val="50000"/>
                  </a:schemeClr>
                </a:solidFill>
              </a:rPr>
              <a:t>เดือน)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1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42EE60-293E-4047-8D2E-7E2BCFF7E3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14438"/>
            <a:ext cx="9867900" cy="1462087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ขั้นตอนกลไกระบบ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 ASSIST 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และกรอบเวลาในแต่ละขั้นตอนที่กำหนด</a:t>
            </a:r>
            <a:endParaRPr lang="en-ID" sz="3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F3C0F8-6FE3-4672-8DF6-A36C3C89EC7C}"/>
              </a:ext>
            </a:extLst>
          </p:cNvPr>
          <p:cNvSpPr/>
          <p:nvPr/>
        </p:nvSpPr>
        <p:spPr>
          <a:xfrm>
            <a:off x="2305455" y="2803381"/>
            <a:ext cx="3303917" cy="10409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ผู้ประสานงานกลางบันทึกแนวทางแก้ไขปัญหาและส่งต่อไปยังผู้ประกอบการอาเซียนหรือ</a:t>
            </a:r>
            <a:r>
              <a:rPr lang="th-TH" sz="1400" dirty="0">
                <a:solidFill>
                  <a:schemeClr val="tx1"/>
                </a:solidFill>
              </a:rPr>
              <a:t>องค์กรผู้แทนทางการค้า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1EE57-E97D-45CE-B167-7E50CB5EBE56}"/>
              </a:ext>
            </a:extLst>
          </p:cNvPr>
          <p:cNvSpPr/>
          <p:nvPr/>
        </p:nvSpPr>
        <p:spPr>
          <a:xfrm>
            <a:off x="2305455" y="4516755"/>
            <a:ext cx="3303917" cy="10409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ผู้ประกอบการอาชีพหรือ</a:t>
            </a:r>
            <a:r>
              <a:rPr lang="th-TH" sz="1400" dirty="0">
                <a:solidFill>
                  <a:schemeClr val="tx1"/>
                </a:solidFill>
              </a:rPr>
              <a:t>องค์กรผู้แทนทางการค้า</a:t>
            </a:r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แจ้งผู้ประสานงานกลางว่าข้อร้องเรียนได้รับการแก้ไข/เยียวยาหรือไม่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B330D9-E29E-44D8-9F86-9648771178AF}"/>
              </a:ext>
            </a:extLst>
          </p:cNvPr>
          <p:cNvSpPr/>
          <p:nvPr/>
        </p:nvSpPr>
        <p:spPr>
          <a:xfrm>
            <a:off x="6804834" y="4309720"/>
            <a:ext cx="2869724" cy="12479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กรอบระยะเวลาแก้ไขปัญหาการค้าข้ามพรมแดนภายใต้ระบบ </a:t>
            </a:r>
            <a:r>
              <a:rPr lang="en-US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ASSIST </a:t>
            </a:r>
            <a:r>
              <a:rPr lang="th-TH" altLang="en-US" sz="1400" dirty="0">
                <a:solidFill>
                  <a:schemeClr val="tx1"/>
                </a:solidFill>
                <a:latin typeface="Browallia New" panose="020B0604020202020204" pitchFamily="34" charset="-34"/>
                <a:ea typeface="ＭＳ Ｐゴシック" panose="020B0600070205080204" pitchFamily="34" charset="-128"/>
              </a:rPr>
              <a:t>ไม่ควรเกินกว่า 60 วันทำการหรือ 3 เดือนปฏิทิน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9C92A9-0112-472C-99BC-10CA94398F4B}"/>
              </a:ext>
            </a:extLst>
          </p:cNvPr>
          <p:cNvCxnSpPr>
            <a:cxnSpLocks/>
          </p:cNvCxnSpPr>
          <p:nvPr/>
        </p:nvCxnSpPr>
        <p:spPr>
          <a:xfrm>
            <a:off x="3944779" y="2450177"/>
            <a:ext cx="0" cy="35320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59D1A5-BD82-4C4B-82A8-4368725E35A9}"/>
              </a:ext>
            </a:extLst>
          </p:cNvPr>
          <p:cNvCxnSpPr>
            <a:cxnSpLocks/>
          </p:cNvCxnSpPr>
          <p:nvPr/>
        </p:nvCxnSpPr>
        <p:spPr>
          <a:xfrm>
            <a:off x="3970700" y="3844301"/>
            <a:ext cx="0" cy="60394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44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AB80-B1BC-40F5-A67F-2354AB6B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45" y="1207468"/>
            <a:ext cx="9218950" cy="1461801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ข้อมูลสถิติของการใช้ระบบ 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ASSIST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899F-873B-4E9D-B7F7-4C62ED69B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45" y="2511866"/>
            <a:ext cx="9218950" cy="2638008"/>
          </a:xfrm>
        </p:spPr>
        <p:txBody>
          <a:bodyPr>
            <a:normAutofit/>
          </a:bodyPr>
          <a:lstStyle/>
          <a:p>
            <a:pPr algn="thaiDist"/>
            <a:r>
              <a:rPr lang="th-TH" sz="2000" b="1" u="sng" dirty="0"/>
              <a:t>มี </a:t>
            </a:r>
            <a:r>
              <a:rPr lang="en-GB" sz="2000" b="1" u="sng" dirty="0">
                <a:solidFill>
                  <a:srgbClr val="FF0000"/>
                </a:solidFill>
              </a:rPr>
              <a:t>4</a:t>
            </a:r>
            <a:r>
              <a:rPr lang="en-GB" sz="2000" u="sng" dirty="0"/>
              <a:t> </a:t>
            </a:r>
            <a:r>
              <a:rPr lang="th-TH" sz="2000" b="1" u="sng" dirty="0"/>
              <a:t>เรื่องร้องเรียน</a:t>
            </a:r>
            <a:r>
              <a:rPr lang="th-TH" sz="2000" b="1" dirty="0"/>
              <a:t> </a:t>
            </a:r>
            <a:r>
              <a:rPr lang="th-TH" sz="2000" dirty="0"/>
              <a:t>ที่ยื่นใน </a:t>
            </a:r>
            <a:r>
              <a:rPr lang="en-US" sz="2000" dirty="0"/>
              <a:t>29 </a:t>
            </a:r>
            <a:r>
              <a:rPr lang="th-TH" sz="2000" dirty="0"/>
              <a:t>เดือนแรกที่เปิดให้ใช้บริการ </a:t>
            </a:r>
            <a:r>
              <a:rPr lang="en-GB" sz="2000" dirty="0"/>
              <a:t>(8/2</a:t>
            </a:r>
            <a:r>
              <a:rPr lang="en-US" sz="2000" dirty="0"/>
              <a:t>559</a:t>
            </a:r>
            <a:r>
              <a:rPr lang="en-GB" sz="2000" dirty="0"/>
              <a:t> </a:t>
            </a:r>
            <a:r>
              <a:rPr lang="th-TH" sz="2000" dirty="0"/>
              <a:t>ถึง</a:t>
            </a:r>
            <a:r>
              <a:rPr lang="en-GB" sz="2000" dirty="0"/>
              <a:t> 12/2561) </a:t>
            </a:r>
            <a:r>
              <a:rPr lang="th-TH" sz="2000" dirty="0"/>
              <a:t>และมี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FF0000"/>
                </a:solidFill>
              </a:rPr>
              <a:t>7</a:t>
            </a:r>
            <a:r>
              <a:rPr lang="en-GB" sz="2000" u="sng" dirty="0"/>
              <a:t> </a:t>
            </a:r>
            <a:r>
              <a:rPr lang="th-TH" sz="2000" b="1" u="sng" dirty="0"/>
              <a:t>เรื่องร้องเรียน</a:t>
            </a:r>
            <a:r>
              <a:rPr lang="th-TH" sz="2000" b="1" dirty="0"/>
              <a:t>  </a:t>
            </a:r>
            <a:r>
              <a:rPr lang="th-TH" sz="2000" dirty="0"/>
              <a:t>ที่ยื่นในรอบ </a:t>
            </a:r>
            <a:r>
              <a:rPr lang="en-US" sz="2000" dirty="0"/>
              <a:t>20 </a:t>
            </a:r>
            <a:r>
              <a:rPr lang="th-TH" sz="2000" dirty="0"/>
              <a:t>เดือนที่ผ่านมา </a:t>
            </a:r>
            <a:r>
              <a:rPr lang="en-GB" sz="2000" dirty="0"/>
              <a:t>(1/2</a:t>
            </a:r>
            <a:r>
              <a:rPr lang="en-US" sz="2000" dirty="0"/>
              <a:t>562</a:t>
            </a:r>
            <a:r>
              <a:rPr lang="en-GB" sz="2000" dirty="0"/>
              <a:t> </a:t>
            </a:r>
            <a:r>
              <a:rPr lang="th-TH" sz="2000" dirty="0"/>
              <a:t>ถึง</a:t>
            </a:r>
            <a:r>
              <a:rPr lang="en-GB" sz="2000" dirty="0"/>
              <a:t> 8/2563)</a:t>
            </a:r>
          </a:p>
          <a:p>
            <a:pPr algn="thaiDist"/>
            <a:r>
              <a:rPr lang="th-TH" sz="2000" dirty="0"/>
              <a:t>ข้อมูลแสดงว่ามี</a:t>
            </a:r>
            <a:r>
              <a:rPr lang="th-TH" sz="2000" u="sng" dirty="0">
                <a:solidFill>
                  <a:srgbClr val="FF0000"/>
                </a:solidFill>
              </a:rPr>
              <a:t>การใช้เพิ่มขึ้น </a:t>
            </a:r>
            <a:r>
              <a:rPr lang="en-GB" sz="2000" u="sng" dirty="0">
                <a:solidFill>
                  <a:srgbClr val="FF0000"/>
                </a:solidFill>
              </a:rPr>
              <a:t>1</a:t>
            </a:r>
            <a:r>
              <a:rPr lang="en-US" sz="2000" u="sng" dirty="0">
                <a:solidFill>
                  <a:srgbClr val="FF0000"/>
                </a:solidFill>
              </a:rPr>
              <a:t>7</a:t>
            </a:r>
            <a:r>
              <a:rPr lang="en-GB" sz="2000" u="sng" dirty="0">
                <a:solidFill>
                  <a:srgbClr val="FF0000"/>
                </a:solidFill>
              </a:rPr>
              <a:t>5%</a:t>
            </a:r>
            <a:r>
              <a:rPr lang="th-TH" sz="2000" dirty="0">
                <a:solidFill>
                  <a:srgbClr val="FF0000"/>
                </a:solidFill>
              </a:rPr>
              <a:t> </a:t>
            </a:r>
            <a:r>
              <a:rPr lang="th-TH" sz="2000" dirty="0"/>
              <a:t>ตั้งแต่มีการร้องเรียนโดยไม่ระบุตัวตน ซึ่งที่จริงแล้ว </a:t>
            </a:r>
            <a:r>
              <a:rPr lang="en-US" sz="2000" dirty="0"/>
              <a:t>5 </a:t>
            </a:r>
            <a:r>
              <a:rPr lang="th-TH" sz="2000" dirty="0"/>
              <a:t>เรื่องร้องเรียนจาก</a:t>
            </a:r>
            <a:r>
              <a:rPr lang="th-TH" sz="2000"/>
              <a:t>ทั้งหมด </a:t>
            </a:r>
            <a:r>
              <a:rPr lang="en-US" sz="2000"/>
              <a:t>7 </a:t>
            </a:r>
            <a:r>
              <a:rPr lang="th-TH" sz="2000" dirty="0"/>
              <a:t>เรื่องดังกล่าวที่ยื่นเมื่อ </a:t>
            </a:r>
            <a:r>
              <a:rPr lang="en-GB" sz="2000" dirty="0"/>
              <a:t>1/2563</a:t>
            </a:r>
            <a:r>
              <a:rPr lang="th-TH" sz="2000" dirty="0"/>
              <a:t> นั้นเป็นการยื่นผ่านสภาธุรกิจการค้าหรือสมาพันธ์ธุรกิจ </a:t>
            </a:r>
          </a:p>
          <a:p>
            <a:pPr algn="thaiDist"/>
            <a:r>
              <a:rPr lang="th-TH" altLang="en-US" sz="2000" dirty="0">
                <a:ea typeface="ＭＳ Ｐゴシック" panose="020B0600070205080204" pitchFamily="34" charset="-128"/>
              </a:rPr>
              <a:t>ปัญหาของคุณจะเป็นรายต่อไปหรือไม่</a:t>
            </a:r>
            <a:r>
              <a:rPr lang="en-GB" altLang="en-US" sz="2000" dirty="0">
                <a:ea typeface="ＭＳ Ｐゴシック" panose="020B0600070205080204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32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49A974-B5F8-434A-82CB-7C2C23FF0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080" y="566058"/>
            <a:ext cx="8016479" cy="2008878"/>
          </a:xfrm>
        </p:spPr>
        <p:txBody>
          <a:bodyPr/>
          <a:lstStyle/>
          <a:p>
            <a:r>
              <a:rPr lang="th-TH" dirty="0">
                <a:solidFill>
                  <a:schemeClr val="accent5">
                    <a:lumMod val="50000"/>
                  </a:schemeClr>
                </a:solidFill>
              </a:rPr>
              <a:t>ขอบคุณ</a:t>
            </a:r>
            <a:r>
              <a:rPr lang="en-ID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080F09B-4223-4493-BC45-9E98734AB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" y="2734530"/>
            <a:ext cx="10079037" cy="18259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2400" dirty="0"/>
              <a:t>โปรดเยี่ยมชมลิงค์ต่อไปนี้</a:t>
            </a:r>
            <a:r>
              <a:rPr lang="en-US" sz="2400" dirty="0"/>
              <a:t>: </a:t>
            </a:r>
            <a:r>
              <a:rPr lang="th-TH" sz="2400" b="1" i="1" u="sng" dirty="0">
                <a:solidFill>
                  <a:schemeClr val="accent5">
                    <a:lumMod val="50000"/>
                  </a:schemeClr>
                </a:solidFill>
              </a:rPr>
              <a:t>ระบบ </a:t>
            </a:r>
            <a:r>
              <a:rPr lang="en-US" sz="2400" b="1" i="1" u="sng" dirty="0">
                <a:solidFill>
                  <a:schemeClr val="accent5">
                    <a:lumMod val="50000"/>
                  </a:schemeClr>
                </a:solidFill>
              </a:rPr>
              <a:t>ASSIST – </a:t>
            </a:r>
            <a:r>
              <a:rPr lang="th-TH" sz="2400" b="1" i="1" u="sng" dirty="0">
                <a:solidFill>
                  <a:schemeClr val="accent5">
                    <a:lumMod val="50000"/>
                  </a:schemeClr>
                </a:solidFill>
              </a:rPr>
              <a:t>โอกาสเพื่อภาคเอกชน</a:t>
            </a:r>
            <a:r>
              <a:rPr lang="th-TH" sz="24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h-TH" sz="2400" dirty="0"/>
              <a:t>เพื่อดาวน์โหลดพาวเวอร์พอยท์ (ไฟล์ </a:t>
            </a:r>
            <a:r>
              <a:rPr lang="en-US" sz="2400" dirty="0"/>
              <a:t>ppt</a:t>
            </a:r>
            <a:r>
              <a:rPr lang="th-TH" sz="2400" dirty="0"/>
              <a:t>)</a:t>
            </a:r>
            <a:r>
              <a:rPr lang="en-US" sz="2400" dirty="0"/>
              <a:t> </a:t>
            </a:r>
            <a:r>
              <a:rPr lang="th-TH" sz="2400" dirty="0"/>
              <a:t>ของสไลด์การนำเสนอนี้</a:t>
            </a:r>
            <a:endParaRPr lang="en-ID" sz="2400" dirty="0"/>
          </a:p>
        </p:txBody>
      </p:sp>
      <p:pic>
        <p:nvPicPr>
          <p:cNvPr id="4" name="Picture 3" descr="Photo for Last Page or Thank you Page of PowerPoint Presentation-Image credit kyotoreview.or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43" y="3606824"/>
            <a:ext cx="8984752" cy="33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for First Page of PowerPoint Presentation-Image credit kyotoreview.org.jpg"/>
          <p:cNvPicPr>
            <a:picLocks noChangeAspect="1"/>
          </p:cNvPicPr>
          <p:nvPr/>
        </p:nvPicPr>
        <p:blipFill>
          <a:blip r:embed="rId4">
            <a:lum bright="50000"/>
          </a:blip>
          <a:stretch>
            <a:fillRect/>
          </a:stretch>
        </p:blipFill>
        <p:spPr>
          <a:xfrm>
            <a:off x="1" y="3240967"/>
            <a:ext cx="10688637" cy="4321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0EB5AC-6124-4F55-9109-A6E8E7DCC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329" y="1463614"/>
            <a:ext cx="8861521" cy="2632992"/>
          </a:xfrm>
        </p:spPr>
        <p:txBody>
          <a:bodyPr>
            <a:normAutofit/>
          </a:bodyPr>
          <a:lstStyle/>
          <a:p>
            <a:r>
              <a:rPr lang="th-TH" sz="42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Gothic Std B" pitchFamily="34" charset="-128"/>
                <a:cs typeface="Calibri" pitchFamily="34" charset="0"/>
              </a:rPr>
              <a:t>มติอาเซียนเพื่อการลงทุน การบริการและการค้า (ระบบ </a:t>
            </a:r>
            <a:r>
              <a:rPr lang="en-GB" sz="42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Gothic Std B" pitchFamily="34" charset="-128"/>
                <a:cs typeface="Calibri" pitchFamily="34" charset="0"/>
              </a:rPr>
              <a:t>ASSIST)</a:t>
            </a:r>
            <a:br>
              <a:rPr lang="en-GB" sz="42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Gothic Std B" pitchFamily="34" charset="-128"/>
                <a:cs typeface="Calibri" pitchFamily="34" charset="0"/>
              </a:rPr>
            </a:br>
            <a:r>
              <a:rPr lang="th-TH" sz="42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Gothic Std B" pitchFamily="34" charset="-128"/>
                <a:cs typeface="Calibri" pitchFamily="34" charset="0"/>
              </a:rPr>
              <a:t>โอกาสเพื่อภาคเอกชน</a:t>
            </a:r>
            <a:endParaRPr lang="en-ID" sz="4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CE74F-0FAB-41B4-A39F-AE3DA918D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080" y="5272284"/>
            <a:ext cx="8016479" cy="1825938"/>
          </a:xfrm>
        </p:spPr>
        <p:txBody>
          <a:bodyPr>
            <a:normAutofit fontScale="92500" lnSpcReduction="1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altLang="en-US" b="1" dirty="0">
                <a:ea typeface="ＭＳ Ｐゴシック" pitchFamily="-102" charset="-128"/>
              </a:rPr>
              <a:t>[</a:t>
            </a:r>
            <a:r>
              <a:rPr lang="th-TH" altLang="en-US" b="1" dirty="0">
                <a:ea typeface="ＭＳ Ｐゴシック" pitchFamily="-102" charset="-128"/>
              </a:rPr>
              <a:t>ชื่อผู้นำเสนอ</a:t>
            </a:r>
            <a:r>
              <a:rPr lang="en-US" altLang="en-US" b="1" dirty="0">
                <a:ea typeface="ＭＳ Ｐゴシック" pitchFamily="-102" charset="-128"/>
              </a:rPr>
              <a:t>]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altLang="en-US" dirty="0">
                <a:ea typeface="ＭＳ Ｐゴシック" pitchFamily="-102" charset="-128"/>
              </a:rPr>
              <a:t>[</a:t>
            </a:r>
            <a:r>
              <a:rPr lang="th-TH" altLang="en-US" dirty="0">
                <a:ea typeface="ＭＳ Ｐゴシック" pitchFamily="-102" charset="-128"/>
              </a:rPr>
              <a:t>ชื่อกระทรวง</a:t>
            </a:r>
            <a:r>
              <a:rPr lang="en-US" altLang="en-US" dirty="0">
                <a:ea typeface="ＭＳ Ｐゴシック" pitchFamily="-102" charset="-128"/>
              </a:rPr>
              <a:t>/</a:t>
            </a:r>
            <a:r>
              <a:rPr lang="th-TH" altLang="en-US" dirty="0">
                <a:ea typeface="ＭＳ Ｐゴシック" pitchFamily="-102" charset="-128"/>
              </a:rPr>
              <a:t>หน่วยงาน</a:t>
            </a:r>
            <a:r>
              <a:rPr lang="en-US" altLang="en-US" dirty="0">
                <a:ea typeface="ＭＳ Ｐゴシック" pitchFamily="-102" charset="-128"/>
              </a:rPr>
              <a:t>/</a:t>
            </a:r>
            <a:r>
              <a:rPr lang="th-TH" altLang="en-US" dirty="0">
                <a:ea typeface="ＭＳ Ｐゴシック" pitchFamily="-102" charset="-128"/>
              </a:rPr>
              <a:t>สมาคมการค้า</a:t>
            </a:r>
            <a:r>
              <a:rPr lang="en-US" altLang="en-US" dirty="0">
                <a:ea typeface="ＭＳ Ｐゴシック" pitchFamily="-102" charset="-128"/>
              </a:rPr>
              <a:t>/</a:t>
            </a:r>
            <a:r>
              <a:rPr lang="th-TH" altLang="en-US" dirty="0">
                <a:ea typeface="ＭＳ Ｐゴシック" pitchFamily="-102" charset="-128"/>
              </a:rPr>
              <a:t>บริษัท</a:t>
            </a:r>
            <a:r>
              <a:rPr lang="en-US" altLang="en-US" dirty="0">
                <a:ea typeface="ＭＳ Ｐゴシック" pitchFamily="-102" charset="-128"/>
              </a:rPr>
              <a:t>]</a:t>
            </a:r>
          </a:p>
          <a:p>
            <a:pPr lvl="0" fontAlgn="base">
              <a:spcAft>
                <a:spcPct val="0"/>
              </a:spcAft>
              <a:defRPr/>
            </a:pPr>
            <a:endParaRPr lang="en-US" altLang="en-US" sz="900" dirty="0">
              <a:ea typeface="ＭＳ Ｐゴシック" pitchFamily="-102" charset="-128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th-TH" altLang="en-US" sz="2000" dirty="0">
                <a:ea typeface="ＭＳ Ｐゴシック" pitchFamily="-102" charset="-128"/>
              </a:rPr>
              <a:t>กิจกรรมงานฝึกอบรมระบบ </a:t>
            </a:r>
            <a:r>
              <a:rPr lang="en-GB" altLang="en-US" sz="2000" dirty="0">
                <a:ea typeface="ＭＳ Ｐゴシック" pitchFamily="-102" charset="-128"/>
              </a:rPr>
              <a:t>ASSIST </a:t>
            </a:r>
            <a:r>
              <a:rPr lang="th-TH" altLang="en-US" sz="2000" dirty="0">
                <a:ea typeface="ＭＳ Ｐゴシック" pitchFamily="-102" charset="-128"/>
              </a:rPr>
              <a:t>ณ </a:t>
            </a:r>
            <a:r>
              <a:rPr lang="en-GB" altLang="en-US" sz="2000" dirty="0">
                <a:ea typeface="ＭＳ Ｐゴシック" pitchFamily="-102" charset="-128"/>
              </a:rPr>
              <a:t>[</a:t>
            </a:r>
            <a:r>
              <a:rPr lang="th-TH" altLang="en-US" sz="2000" dirty="0">
                <a:ea typeface="ＭＳ Ｐゴシック" pitchFamily="-102" charset="-128"/>
              </a:rPr>
              <a:t>ชื่องานกิจกรรม</a:t>
            </a:r>
            <a:r>
              <a:rPr lang="en-GB" altLang="en-US" sz="2000" dirty="0">
                <a:ea typeface="ＭＳ Ｐゴシック" pitchFamily="-102" charset="-128"/>
              </a:rPr>
              <a:t>]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ID" altLang="en-US" sz="2000" dirty="0">
                <a:ea typeface="ＭＳ Ｐゴシック" pitchFamily="-102" charset="-128"/>
              </a:rPr>
              <a:t>[</a:t>
            </a:r>
            <a:r>
              <a:rPr lang="th-TH" altLang="en-US" sz="2000" dirty="0">
                <a:ea typeface="ＭＳ Ｐゴシック" pitchFamily="-102" charset="-128"/>
              </a:rPr>
              <a:t>สถานที่และวันที่</a:t>
            </a:r>
            <a:r>
              <a:rPr lang="en-ID" altLang="en-US" sz="2000" dirty="0">
                <a:ea typeface="ＭＳ Ｐゴシック" pitchFamily="-102" charset="-128"/>
              </a:rPr>
              <a:t>]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8088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3530-7AE5-4ADB-BA59-23B67393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1154003"/>
            <a:ext cx="8968678" cy="1461801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ระบบ 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ASSIST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 คือ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08BE-2F74-44B2-9E91-6F98B5E6B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425" y="2237276"/>
            <a:ext cx="8968678" cy="4798559"/>
          </a:xfrm>
        </p:spPr>
        <p:txBody>
          <a:bodyPr>
            <a:noAutofit/>
          </a:bodyPr>
          <a:lstStyle/>
          <a:p>
            <a:pPr algn="thaiDist"/>
            <a:r>
              <a:rPr lang="th-TH" sz="1800" dirty="0"/>
              <a:t>เป็นพอร์ท</a:t>
            </a:r>
            <a:r>
              <a:rPr lang="th-TH" sz="1800" dirty="0" err="1"/>
              <a:t>ัล</a:t>
            </a:r>
            <a:r>
              <a:rPr lang="th-TH" sz="1800" dirty="0"/>
              <a:t>เว็บที่เป็นมิตรกับผู้ใช้ </a:t>
            </a:r>
            <a:r>
              <a:rPr lang="en-US" sz="1800" dirty="0"/>
              <a:t>(</a:t>
            </a:r>
            <a:r>
              <a:rPr lang="en-US" sz="1800" dirty="0">
                <a:hlinkClick r:id="rId3"/>
              </a:rPr>
              <a:t>http://assist.asean.org</a:t>
            </a:r>
            <a:r>
              <a:rPr lang="en-US" sz="1800" dirty="0"/>
              <a:t>)</a:t>
            </a:r>
            <a:r>
              <a:rPr lang="th-TH" sz="1800" dirty="0"/>
              <a:t> ง่ายต่อการเข้าถึง ง่ายต่อการจดจำ ง่ายต่อการจัดการ น่าเชื่อถือและมีประสิทธิภาพ และไม่เสียค่าใช้จ่ายหรือกระทบกับความคุ้มค่า (ไม่มีค่าธรรมเนียม มีขั้นตอนไม่ยุ่งยาก และไม่เป็นกระบวนการทางศาลแต่อย่างใด) </a:t>
            </a:r>
          </a:p>
          <a:p>
            <a:pPr algn="thaiDist"/>
            <a:r>
              <a:rPr lang="th-TH" sz="1800" dirty="0"/>
              <a:t>ความมุ่งหมายนี้ก็เพื่อจัดให้มีแนวทางที่เรียบง่ายแก่ภาคเอกชนในอาเซียนเพื่อแก้ไขปัญหามาตรการที่มิใช่ภาษี อุปสรรคที่มิใช่ภาษี การรบกวนทางการค้า หรือปัญหาทางการค้าที่เกี่ยวกับกับประเด็นข้ามพรมแดน (เช่น เมื่อผู้ประกอบการอาเซียนประสบกับปัญหาทางการค้าเมื่อต้องส่งออกสินค้าหรือบริการ หรือเมื่อมีการลงทุนในหมู่ประเทศอาเซียน) </a:t>
            </a:r>
          </a:p>
          <a:p>
            <a:pPr algn="thaiDist"/>
            <a:r>
              <a:rPr lang="th-TH" sz="1800" dirty="0"/>
              <a:t>ผู้ประกอบการอาเซียนอาจจะใช้ระบบ </a:t>
            </a:r>
            <a:r>
              <a:rPr lang="en-US" sz="1800" dirty="0"/>
              <a:t>ASSIST</a:t>
            </a:r>
            <a:r>
              <a:rPr lang="th-TH" sz="1800" dirty="0"/>
              <a:t> ได้โดยตรง (หรือผ่านบริษัทหรือองค์กรผู้แทนทางการค้าในกรณีที่ไม่ประสงค์จะระบุตัวตน (เช่น สมาคมอาเซียน หอการค้า สภาธุรกิจการค้า สมาพันธ์ธุรกิจ หรือทนายความหรือสำนักงานกฎหมายที่จดทะเบียนในอาเซียน)) ทั้งนี้ จะต้องมีหลักฐานการจดทะเบียน </a:t>
            </a:r>
          </a:p>
          <a:p>
            <a:pPr algn="thaiDist"/>
            <a:r>
              <a:rPr lang="th-TH" sz="1800" dirty="0"/>
              <a:t>ระบบ </a:t>
            </a:r>
            <a:r>
              <a:rPr lang="en-US" sz="1800" dirty="0"/>
              <a:t>ASSIST</a:t>
            </a:r>
            <a:r>
              <a:rPr lang="th-TH" sz="1800" dirty="0"/>
              <a:t> เกี่ยวข้องกับประเด็นการค้าข้ามเขตแดนระหว่างผู้ประกอบการอาเซียน (เช่น บริษัท ที่ไม่ใช่บุคคลธรรมดา) ที่จดทะเบียนตามกฎหมายของหนึ่งในประเทศสมาชิกอาเซียนซึ่งพิพาทกับรัฐบาลของ 1 ใน 9 ประเทศสมาชิกอาเซียนเท่านั้น ในทางกลับกัน สำหรับประเด็นในประเทศโดยแท้นั้น ประเทศต้นทางของผู้ประกอบการอาเซียนจะไม่สามารถยื่นข้อร้องเรียนในระบบ </a:t>
            </a:r>
            <a:r>
              <a:rPr lang="en-US" sz="1800" dirty="0"/>
              <a:t>ASSIST </a:t>
            </a:r>
            <a:r>
              <a:rPr lang="th-TH" sz="1800" dirty="0"/>
              <a:t>ได้</a:t>
            </a:r>
            <a:endParaRPr lang="en-ID" sz="1800" dirty="0"/>
          </a:p>
          <a:p>
            <a:pPr algn="just"/>
            <a:endParaRPr lang="en-US" sz="1800" dirty="0"/>
          </a:p>
          <a:p>
            <a:pPr algn="just"/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260094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08BE-2F74-44B2-9E91-6F98B5E6B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535" y="2211510"/>
            <a:ext cx="8977567" cy="4736887"/>
          </a:xfrm>
        </p:spPr>
        <p:txBody>
          <a:bodyPr>
            <a:noAutofit/>
          </a:bodyPr>
          <a:lstStyle/>
          <a:p>
            <a:pPr algn="thaiDist"/>
            <a:r>
              <a:rPr lang="th-TH" sz="1800" dirty="0"/>
              <a:t>ระบบ </a:t>
            </a:r>
            <a:r>
              <a:rPr lang="en-GB" sz="1800" dirty="0"/>
              <a:t>ASSIST </a:t>
            </a:r>
            <a:r>
              <a:rPr lang="th-TH" sz="1800" dirty="0"/>
              <a:t>คือ กลไกที่ไม่มีข้อผูกพันทางกฎหมายเพื่อหาข้อตกลงที่รวดเร็วและมีประสิทธิภาพสำหรับปัญหาในการปฏิบัติที่เกี่ยวข้องกับผู้การประกอบธุรกิจจากการค้าข้ามพรมแดนอันเป็นผลมาจากการดำเนินการตามความตกลงเศรษฐกิจอาเซียนตามมาตรา </a:t>
            </a:r>
            <a:r>
              <a:rPr lang="en-US" sz="1800" dirty="0"/>
              <a:t>1 (1) </a:t>
            </a:r>
            <a:r>
              <a:rPr lang="th-TH" sz="1800" dirty="0"/>
              <a:t>แห่งพิธีสารว่าด้วยกลไกระงับข้อพิพาทของอาเซียน</a:t>
            </a:r>
          </a:p>
          <a:p>
            <a:pPr algn="thaiDist"/>
            <a:r>
              <a:rPr lang="th-TH" sz="1800" dirty="0"/>
              <a:t>ไม่ผูกพัน หมายความว่า ประเทศสมาชิกอาเซียนอาจจะไม่ยอรับข้อร้องเรียนหรือเสนอแนวทางแก้ไขปัญหาเมื่อได้มีการยื่นข้อร้องเรียนในระบบ </a:t>
            </a:r>
            <a:r>
              <a:rPr lang="en-US" sz="1800" dirty="0"/>
              <a:t>ASSIST </a:t>
            </a:r>
            <a:r>
              <a:rPr lang="th-TH" sz="1800" dirty="0"/>
              <a:t>ก็ได้ แม้ว่าระบบ </a:t>
            </a:r>
            <a:r>
              <a:rPr lang="en-US" sz="1800" dirty="0"/>
              <a:t>ASSIST </a:t>
            </a:r>
            <a:r>
              <a:rPr lang="th-TH" sz="1800" dirty="0"/>
              <a:t>จะไม่ผูกพัน แต่ประเทศสมาชิกอาเซียนจะต้องพยายามอย่างเต็มที่ที่สุดที่จะมีส่วนร่วมในการแก้ไขข้อร้องเรียน</a:t>
            </a:r>
            <a:r>
              <a:rPr lang="th-TH" sz="1800" dirty="0" err="1"/>
              <a:t>นั้นๆ</a:t>
            </a:r>
            <a:r>
              <a:rPr lang="th-TH" sz="1800" dirty="0"/>
              <a:t>  </a:t>
            </a:r>
          </a:p>
          <a:p>
            <a:pPr algn="thaiDist"/>
            <a:r>
              <a:rPr lang="th-TH" sz="1800" dirty="0"/>
              <a:t>การให้คำปรึกษาหารือ หมายความว่า ไม่ใช่ระบบของศาลที่ต้องไต่สวนต่อหน้าศาลในประเทศหรือระหว่างประเทศ และไม่ได้ดำเนินการและตัดสินโดยผู้พิพากษา อนุญาโตตุลาการ ผู้ไกล่เกลี่ย คณะผู้เชี่ยวชาญ หรือองค์กรตัดสินภายนอกที่เป็นเอกเทศแต่อย่างใด ระบบ </a:t>
            </a:r>
            <a:r>
              <a:rPr lang="en-US" sz="1800" dirty="0"/>
              <a:t>ASSIST </a:t>
            </a:r>
            <a:r>
              <a:rPr lang="th-TH" sz="1800" dirty="0"/>
              <a:t>เป็นเพียงพื้นที่การปรึกษาหารือออนไลน์โดยตรงระหว่างผู้ประกอบการอาเซียน และรัฐบาลอาเซียน </a:t>
            </a:r>
          </a:p>
          <a:p>
            <a:pPr algn="thaiDist"/>
            <a:r>
              <a:rPr lang="th-TH" sz="1800" dirty="0"/>
              <a:t>ระบบ </a:t>
            </a:r>
            <a:r>
              <a:rPr lang="en-ID" sz="1800" dirty="0"/>
              <a:t>ASSIST </a:t>
            </a:r>
            <a:r>
              <a:rPr lang="th-TH" sz="1800" dirty="0"/>
              <a:t>พิจารณาแต่เฉพาะข้อร้องเรียนที่เกี่ยวกับการค้าข้ามเขตแดนภายในอาเซียนว่าด้วยการค้าในสินค้าและการค้าในบริการ </a:t>
            </a:r>
          </a:p>
          <a:p>
            <a:pPr algn="thaiDist"/>
            <a:r>
              <a:rPr lang="th-TH" altLang="en-US" sz="1800" dirty="0">
                <a:ea typeface="ＭＳ Ｐゴシック" panose="020B0600070205080204" pitchFamily="34" charset="-128"/>
              </a:rPr>
              <a:t>สำหรับ</a:t>
            </a:r>
            <a:r>
              <a:rPr lang="th-TH" sz="1800" b="1" dirty="0"/>
              <a:t>การค้าในสินค้า </a:t>
            </a:r>
            <a:r>
              <a:rPr lang="th-TH" sz="1800" dirty="0"/>
              <a:t>ระบบ </a:t>
            </a:r>
            <a:r>
              <a:rPr lang="en-ID" sz="1800" dirty="0"/>
              <a:t>ASSIST </a:t>
            </a:r>
            <a:r>
              <a:rPr lang="th-TH" sz="1800" dirty="0"/>
              <a:t>จะมีบทบาทสำคัญในการแก้ไขปัญหาอุปสรรคทางการค้าที่มิใช่ภาษีและปรับปรุงมาตรการที่มิใช่ภาษี ตลอดจนส่วนเพิ่มตามปกติของ</a:t>
            </a:r>
            <a:r>
              <a:rPr lang="th-TH" altLang="en-US" sz="1800" dirty="0">
                <a:ea typeface="ＭＳ Ｐゴシック" panose="020B0600070205080204" pitchFamily="34" charset="-128"/>
              </a:rPr>
              <a:t>ระบบคลังข้อมูลการค้าของอาเซียน</a:t>
            </a:r>
            <a:r>
              <a:rPr lang="en-GB" altLang="en-US" sz="1800" dirty="0">
                <a:ea typeface="ＭＳ Ｐゴシック" panose="020B0600070205080204" pitchFamily="34" charset="-128"/>
              </a:rPr>
              <a:t> </a:t>
            </a:r>
            <a:r>
              <a:rPr lang="it-IT" altLang="en-US" sz="1800" dirty="0">
                <a:ea typeface="ＭＳ Ｐゴシック" panose="020B0600070205080204" pitchFamily="34" charset="-128"/>
              </a:rPr>
              <a:t>(</a:t>
            </a:r>
            <a:r>
              <a:rPr lang="it-IT" altLang="en-US" sz="1800" dirty="0">
                <a:solidFill>
                  <a:srgbClr val="FF0000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http://atr.asean.org</a:t>
            </a:r>
            <a:r>
              <a:rPr lang="it-IT" altLang="en-US" sz="1800" dirty="0">
                <a:ea typeface="ＭＳ Ｐゴシック" panose="020B0600070205080204" pitchFamily="34" charset="-128"/>
              </a:rPr>
              <a:t>)</a:t>
            </a:r>
          </a:p>
          <a:p>
            <a:pPr algn="thaiDist" fontAlgn="base">
              <a:spcAft>
                <a:spcPct val="0"/>
              </a:spcAft>
              <a:defRPr/>
            </a:pPr>
            <a:r>
              <a:rPr lang="th-TH" altLang="en-US" sz="1800" dirty="0">
                <a:ea typeface="ＭＳ Ｐゴシック" panose="020B0600070205080204" pitchFamily="34" charset="-128"/>
              </a:rPr>
              <a:t>สำหรับ</a:t>
            </a:r>
            <a:r>
              <a:rPr lang="th-TH" sz="1800" b="1" dirty="0"/>
              <a:t>การค้าในบริการ </a:t>
            </a:r>
            <a:r>
              <a:rPr lang="th-TH" sz="1800" dirty="0"/>
              <a:t>ระบบ </a:t>
            </a:r>
            <a:r>
              <a:rPr lang="en-ID" sz="1800" dirty="0"/>
              <a:t>ASSIST </a:t>
            </a:r>
            <a:r>
              <a:rPr lang="th-TH" sz="1800" dirty="0"/>
              <a:t>จะมีขึ้นเพื่อแก้ไขปัญหาเกี่ยวกับธุรกิจบริการใน </a:t>
            </a:r>
            <a:r>
              <a:rPr lang="en-US" sz="1800" dirty="0"/>
              <a:t>11 </a:t>
            </a:r>
            <a:r>
              <a:rPr lang="th-TH" sz="1800" dirty="0"/>
              <a:t>สาขาซึ่งแบ่งตามรายการสาขาธุรกิจบริการอันอยู่ภายใต้เอกสารขององค์การค้าโลก </a:t>
            </a:r>
            <a:r>
              <a:rPr lang="en-GB" altLang="en-US" sz="1800" dirty="0">
                <a:ea typeface="ＭＳ Ｐゴシック" panose="020B0600070205080204" pitchFamily="34" charset="-128"/>
              </a:rPr>
              <a:t>MTN/GNS/W/120.</a:t>
            </a:r>
            <a:endParaRPr lang="it-IT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F83530-7AE5-4ADB-BA59-23B67393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36" y="1044991"/>
            <a:ext cx="8977567" cy="1461801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ระบบ 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ASSIST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 คือ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3856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7239-274A-491D-94DB-5C2799F6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69" y="1117679"/>
            <a:ext cx="9565701" cy="1461801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บริบทที่กว้างขึ้นของระบบ 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ASSIST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 คือ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2E093-FB70-4B9E-AE7F-F9A8F791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312" y="2275562"/>
            <a:ext cx="8986457" cy="4798559"/>
          </a:xfrm>
        </p:spPr>
        <p:txBody>
          <a:bodyPr>
            <a:normAutofit/>
          </a:bodyPr>
          <a:lstStyle/>
          <a:p>
            <a:pPr marL="394055" indent="-394055" algn="thaiDist">
              <a:defRPr/>
            </a:pPr>
            <a:r>
              <a:rPr lang="th-TH" altLang="en-US" sz="1800" dirty="0">
                <a:ea typeface="ＭＳ Ｐゴシック" panose="020B0600070205080204" pitchFamily="34" charset="-128"/>
              </a:rPr>
              <a:t>การดำเนินตาม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พิมพ์เขียวเพื่อจัดตั้งประชาคมเศรษฐกิจอาเซียน 2568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และวาระการอำนวยความสะดวกทางการค้า “</a:t>
            </a:r>
            <a:r>
              <a:rPr lang="th-TH" altLang="en-US" sz="1800" i="1" dirty="0">
                <a:ea typeface="ＭＳ Ｐゴシック" panose="020B0600070205080204" pitchFamily="34" charset="-128"/>
              </a:rPr>
              <a:t>82. เพื่อรับรองการดำเนินการตามเป้าหมายพิมพ์เขียวเพื่อจัดตั้งประชาคมเศรษฐกิจอาเซียน 2568 ได้อย่างมีประสิทธิภาพ โดยมาตรการเชิงยุทธศาสตร์ดังต่อไปนี้จะได้ดำเนินการ</a:t>
            </a:r>
            <a:r>
              <a:rPr lang="en-GB" altLang="en-US" sz="1800" i="1" dirty="0">
                <a:ea typeface="ＭＳ Ｐゴシック" panose="020B0600070205080204" pitchFamily="34" charset="-128"/>
              </a:rPr>
              <a:t>:</a:t>
            </a:r>
          </a:p>
          <a:p>
            <a:pPr marL="392327" indent="0" algn="thaiDist">
              <a:buNone/>
              <a:tabLst>
                <a:tab pos="784653" algn="l"/>
              </a:tabLst>
              <a:defRPr/>
            </a:pPr>
            <a:r>
              <a:rPr lang="en-GB" altLang="en-US" sz="1800" i="1" dirty="0">
                <a:ea typeface="ＭＳ Ｐゴシック" panose="020B0600070205080204" pitchFamily="34" charset="-128"/>
              </a:rPr>
              <a:t>iv. 	</a:t>
            </a:r>
            <a:r>
              <a:rPr lang="th-TH" altLang="en-US" sz="1800" i="1" dirty="0">
                <a:ea typeface="ＭＳ Ｐゴシック" panose="020B0600070205080204" pitchFamily="34" charset="-128"/>
              </a:rPr>
              <a:t> รัฐสมาชิกอาเซียนอาจจะเข้าถึงกลไก</a:t>
            </a:r>
            <a:r>
              <a:rPr lang="th-TH" altLang="en-US" sz="1800" i="1" dirty="0" err="1">
                <a:ea typeface="ＭＳ Ｐゴシック" panose="020B0600070205080204" pitchFamily="34" charset="-128"/>
              </a:rPr>
              <a:t>อื่นๆ</a:t>
            </a:r>
            <a:r>
              <a:rPr lang="th-TH" altLang="en-US" sz="1800" i="1" dirty="0">
                <a:ea typeface="ＭＳ Ｐゴシック" panose="020B0600070205080204" pitchFamily="34" charset="-128"/>
              </a:rPr>
              <a:t> เช่น มติอาเซียนเพื่อการลงทุน การบริการและการค้า (ระบบ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ASSIST</a:t>
            </a:r>
            <a:r>
              <a:rPr lang="th-TH" altLang="en-US" sz="1800" i="1" dirty="0">
                <a:ea typeface="ＭＳ Ｐゴシック" panose="020B0600070205080204" pitchFamily="34" charset="-128"/>
              </a:rPr>
              <a:t>)</a:t>
            </a:r>
            <a:r>
              <a:rPr lang="en-GB" altLang="en-US" sz="1800" dirty="0">
                <a:ea typeface="ＭＳ Ｐゴシック" panose="020B0600070205080204" pitchFamily="34" charset="-128"/>
              </a:rPr>
              <a:t>”</a:t>
            </a:r>
          </a:p>
          <a:p>
            <a:pPr marL="394055" indent="-394055" algn="thaiDist">
              <a:defRPr/>
            </a:pPr>
            <a:r>
              <a:rPr lang="th-TH" altLang="en-US" sz="1800" dirty="0">
                <a:ea typeface="ＭＳ Ｐゴシック" panose="020B0600070205080204" pitchFamily="34" charset="-128"/>
              </a:rPr>
              <a:t>การอำนวยความสะดวกทางการค้า การลงทุน การรวมกลุ่มทางเศรษฐกิจอาเซียน และ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บทบาทของ ‘</a:t>
            </a:r>
            <a:r>
              <a:rPr lang="th-TH" altLang="en-US" sz="1800" b="1" i="1" dirty="0">
                <a:ea typeface="ＭＳ Ｐゴシック" panose="020B0600070205080204" pitchFamily="34" charset="-128"/>
              </a:rPr>
              <a:t>ภาคเอกชน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’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ในการให้ความช่วยเหลือรัฐบาลเพื่อขจัดอุปสรรค </a:t>
            </a:r>
          </a:p>
          <a:p>
            <a:pPr marL="394055" indent="-394055" algn="thaiDist">
              <a:defRPr/>
            </a:pPr>
            <a:r>
              <a:rPr lang="th-TH" altLang="en-US" sz="1800" b="1" dirty="0">
                <a:ea typeface="ＭＳ Ｐゴシック" panose="020B0600070205080204" pitchFamily="34" charset="-128"/>
              </a:rPr>
              <a:t>ความจำเป็นของ ‘</a:t>
            </a:r>
            <a:r>
              <a:rPr lang="th-TH" altLang="en-US" sz="1800" b="1" i="1" dirty="0">
                <a:ea typeface="ＭＳ Ｐゴシック" panose="020B0600070205080204" pitchFamily="34" charset="-128"/>
              </a:rPr>
              <a:t>ภาคเอกชน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’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โดยเฉพาะธุรกิจ </a:t>
            </a:r>
            <a:r>
              <a:rPr lang="en-US" altLang="en-US" sz="1800" dirty="0">
                <a:ea typeface="ＭＳ Ｐゴシック" panose="020B0600070205080204" pitchFamily="34" charset="-128"/>
              </a:rPr>
              <a:t>SMEs </a:t>
            </a:r>
            <a:r>
              <a:rPr lang="th-TH" altLang="en-US" sz="1800" dirty="0">
                <a:ea typeface="ＭＳ Ｐゴシック" panose="020B0600070205080204" pitchFamily="34" charset="-128"/>
              </a:rPr>
              <a:t>(การอำนวยความสะดวกทางการค้า ขั้นตอนที่เร็วขึ้น การมีส่วนร่วมของหน่วยงานที่ง่ายขึ้น การหลีกเลี่ยงข้อพิพาท การหาข้อสรุปสำหรับปัญหา</a:t>
            </a:r>
            <a:r>
              <a:rPr lang="th-TH" altLang="en-US" sz="1800" dirty="0" err="1">
                <a:ea typeface="ＭＳ Ｐゴシック" panose="020B0600070205080204" pitchFamily="34" charset="-128"/>
              </a:rPr>
              <a:t>ต่างๆ</a:t>
            </a:r>
            <a:r>
              <a:rPr lang="th-TH" altLang="en-US" sz="1800" dirty="0">
                <a:ea typeface="ＭＳ Ｐゴシック" panose="020B0600070205080204" pitchFamily="34" charset="-128"/>
              </a:rPr>
              <a:t>) </a:t>
            </a:r>
          </a:p>
          <a:p>
            <a:pPr marL="394055" indent="-394055" algn="thaiDist">
              <a:defRPr/>
            </a:pPr>
            <a:r>
              <a:rPr lang="th-TH" altLang="en-US" sz="1800" b="1" dirty="0">
                <a:ea typeface="ＭＳ Ｐゴシック" panose="020B0600070205080204" pitchFamily="34" charset="-128"/>
              </a:rPr>
              <a:t>เพิ่มความโปร่งใส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โดยเฉพาะมาตรการที่มิใช่ภาษี  (โดยมุ่งเน้นไปทีสินค้าเป็นสำคัญ) เชื่อมโยงกับคลังข้อมูลทางการค้าระดับประเทศ และคลังข้อมูลการค้าของอาเซียนซึ่งรับผิดชอบโดยประเทศสมาชิกอาเซียนผู้ซึ่งมีข้อมูลทางการค้า</a:t>
            </a:r>
            <a:endParaRPr lang="en-GB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32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7239-274A-491D-94DB-5C2799F6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69" y="1117679"/>
            <a:ext cx="9565701" cy="1461801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ใครเป็นผู้มีบทบาทสำคัญในระบบ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 ASSIST?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F95E30D-CD94-41B4-B518-72C3E934F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05" y="3123347"/>
            <a:ext cx="1214169" cy="121416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6E790D6-4886-4D56-8CA5-6A03AFDBF333}"/>
              </a:ext>
            </a:extLst>
          </p:cNvPr>
          <p:cNvSpPr/>
          <p:nvPr/>
        </p:nvSpPr>
        <p:spPr>
          <a:xfrm>
            <a:off x="5016668" y="2271621"/>
            <a:ext cx="1214170" cy="12141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ผู้ประกอบการอาเซียนองค์กรผู้แทนทางการค้าอาเซียน หรือทนายความหรือสำนักงานกฎหมายที่จดทะเบียนในอาเซียน</a:t>
            </a:r>
            <a:endParaRPr lang="en-US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A4F5F9-6209-46FC-89B4-F8D78E45773A}"/>
              </a:ext>
            </a:extLst>
          </p:cNvPr>
          <p:cNvSpPr/>
          <p:nvPr/>
        </p:nvSpPr>
        <p:spPr>
          <a:xfrm>
            <a:off x="7127808" y="3971427"/>
            <a:ext cx="1214169" cy="12141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หน่วยงานรับผิดชอบ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C14320-4397-4FFE-899F-5CA2CEE260FB}"/>
              </a:ext>
            </a:extLst>
          </p:cNvPr>
          <p:cNvSpPr/>
          <p:nvPr/>
        </p:nvSpPr>
        <p:spPr>
          <a:xfrm>
            <a:off x="5016668" y="3971427"/>
            <a:ext cx="1214169" cy="12141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หน่วยงานประสานในประเทศปลายทาง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 descr="หน่วยงานประสานในประเทศต้นทาง">
            <a:extLst>
              <a:ext uri="{FF2B5EF4-FFF2-40B4-BE49-F238E27FC236}">
                <a16:creationId xmlns:a16="http://schemas.microsoft.com/office/drawing/2014/main" id="{24D38AD7-97B0-455B-B244-9A034B45E391}"/>
              </a:ext>
            </a:extLst>
          </p:cNvPr>
          <p:cNvSpPr/>
          <p:nvPr/>
        </p:nvSpPr>
        <p:spPr>
          <a:xfrm>
            <a:off x="2994906" y="4881383"/>
            <a:ext cx="1214169" cy="12141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หน่วยงานประสานในประเทศต้นทาง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D982F9-B46A-4607-B1C5-3E2067B8E26C}"/>
              </a:ext>
            </a:extLst>
          </p:cNvPr>
          <p:cNvCxnSpPr>
            <a:cxnSpLocks/>
            <a:stCxn id="5" idx="2"/>
            <a:endCxn id="17" idx="0"/>
          </p:cNvCxnSpPr>
          <p:nvPr/>
        </p:nvCxnSpPr>
        <p:spPr>
          <a:xfrm>
            <a:off x="3601990" y="4337516"/>
            <a:ext cx="1" cy="54386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69714A-67EE-4686-A2A6-EF04F286FC1E}"/>
              </a:ext>
            </a:extLst>
          </p:cNvPr>
          <p:cNvCxnSpPr>
            <a:cxnSpLocks/>
            <a:stCxn id="5" idx="3"/>
            <a:endCxn id="15" idx="2"/>
          </p:cNvCxnSpPr>
          <p:nvPr/>
        </p:nvCxnSpPr>
        <p:spPr>
          <a:xfrm>
            <a:off x="4209074" y="3730432"/>
            <a:ext cx="807594" cy="8480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304A47-30CE-482C-ADFE-FAD1126E3BC7}"/>
              </a:ext>
            </a:extLst>
          </p:cNvPr>
          <p:cNvCxnSpPr>
            <a:cxnSpLocks/>
            <a:stCxn id="11" idx="2"/>
            <a:endCxn id="5" idx="3"/>
          </p:cNvCxnSpPr>
          <p:nvPr/>
        </p:nvCxnSpPr>
        <p:spPr>
          <a:xfrm flipH="1">
            <a:off x="4209074" y="2878706"/>
            <a:ext cx="807594" cy="85172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9D40565-B3BB-47EB-B3A5-A5B776688C93}"/>
              </a:ext>
            </a:extLst>
          </p:cNvPr>
          <p:cNvSpPr txBox="1"/>
          <p:nvPr/>
        </p:nvSpPr>
        <p:spPr>
          <a:xfrm>
            <a:off x="6281699" y="3971427"/>
            <a:ext cx="84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chemeClr val="bg1">
                    <a:lumMod val="65000"/>
                  </a:schemeClr>
                </a:solidFill>
              </a:rPr>
              <a:t>ออฟไลน์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D9AD7A-4284-4DE4-BF4C-B1AE9ABAB507}"/>
              </a:ext>
            </a:extLst>
          </p:cNvPr>
          <p:cNvCxnSpPr>
            <a:cxnSpLocks/>
            <a:stCxn id="13" idx="2"/>
            <a:endCxn id="15" idx="6"/>
          </p:cNvCxnSpPr>
          <p:nvPr/>
        </p:nvCxnSpPr>
        <p:spPr>
          <a:xfrm flipH="1">
            <a:off x="6230837" y="4578512"/>
            <a:ext cx="896971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3BD3-C50D-479F-909A-B1D3411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36" y="1090401"/>
            <a:ext cx="9118258" cy="1461801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ใครเป็นผู้มีบทบาทสำคัญในระบบ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 ASSIST?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702F3-9210-4D40-9112-4170162BB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70" y="2270511"/>
            <a:ext cx="8916134" cy="4798559"/>
          </a:xfrm>
        </p:spPr>
        <p:txBody>
          <a:bodyPr>
            <a:normAutofit/>
          </a:bodyPr>
          <a:lstStyle/>
          <a:p>
            <a:pPr algn="thaiDist" fontAlgn="base">
              <a:spcAft>
                <a:spcPct val="0"/>
              </a:spcAft>
            </a:pPr>
            <a:r>
              <a:rPr lang="th-TH" altLang="en-US" sz="1800" b="1" dirty="0">
                <a:ea typeface="ＭＳ Ｐゴシック" panose="020B0600070205080204" pitchFamily="34" charset="-128"/>
              </a:rPr>
              <a:t>(</a:t>
            </a:r>
            <a:r>
              <a:rPr lang="en-GB" altLang="en-US" sz="1800" b="1" dirty="0">
                <a:ea typeface="ＭＳ Ｐゴシック" panose="020B0600070205080204" pitchFamily="34" charset="-128"/>
              </a:rPr>
              <a:t>AE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)</a:t>
            </a:r>
            <a:r>
              <a:rPr lang="en-GB" altLang="en-US" sz="1800" b="1" dirty="0">
                <a:ea typeface="ＭＳ Ｐゴシック" panose="020B0600070205080204" pitchFamily="34" charset="-128"/>
              </a:rPr>
              <a:t>: </a:t>
            </a:r>
            <a:r>
              <a:rPr lang="th-TH" altLang="en-US" sz="1800" b="1" u="sng" dirty="0">
                <a:ea typeface="ＭＳ Ｐゴシック" panose="020B0600070205080204" pitchFamily="34" charset="-128"/>
              </a:rPr>
              <a:t>ผู้ประกอบการอาเซียน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th-TH" altLang="en-US" sz="1800" dirty="0">
                <a:ea typeface="ＭＳ Ｐゴシック" panose="020B0600070205080204" pitchFamily="34" charset="-128"/>
              </a:rPr>
              <a:t>ที่หยิบยกประเด็น</a:t>
            </a:r>
            <a:r>
              <a:rPr lang="en-US" altLang="en-US" sz="1800" dirty="0">
                <a:ea typeface="ＭＳ Ｐゴシック" panose="020B0600070205080204" pitchFamily="34" charset="-128"/>
              </a:rPr>
              <a:t>/</a:t>
            </a:r>
            <a:r>
              <a:rPr lang="th-TH" altLang="en-US" sz="1800" dirty="0">
                <a:ea typeface="ＭＳ Ｐゴシック" panose="020B0600070205080204" pitchFamily="34" charset="-128"/>
              </a:rPr>
              <a:t>ข้อสงสัย</a:t>
            </a:r>
            <a:r>
              <a:rPr lang="en-US" altLang="en-US" sz="1800" dirty="0">
                <a:ea typeface="ＭＳ Ｐゴシック" panose="020B0600070205080204" pitchFamily="34" charset="-128"/>
              </a:rPr>
              <a:t>/</a:t>
            </a:r>
            <a:r>
              <a:rPr lang="th-TH" altLang="en-US" sz="1800" dirty="0">
                <a:ea typeface="ＭＳ Ｐゴシック" panose="020B0600070205080204" pitchFamily="34" charset="-128"/>
              </a:rPr>
              <a:t>ข้อร้องเรียนในระบบ </a:t>
            </a:r>
            <a:r>
              <a:rPr lang="en-GB" altLang="en-US" sz="1800" dirty="0">
                <a:ea typeface="ＭＳ Ｐゴシック" panose="020B0600070205080204" pitchFamily="34" charset="-128"/>
              </a:rPr>
              <a:t>ASSIST </a:t>
            </a:r>
            <a:r>
              <a:rPr lang="th-TH" altLang="en-US" sz="1800" dirty="0">
                <a:ea typeface="ＭＳ Ｐゴシック" panose="020B0600070205080204" pitchFamily="34" charset="-128"/>
              </a:rPr>
              <a:t>รูปแบบใหม่ในการรักษาความลับได้ถูกพัฒนาขึ้น โดยอนุญาตให้องคภาวะตัวแทน</a:t>
            </a:r>
            <a:r>
              <a:rPr lang="th-TH" altLang="en-US" sz="1800" dirty="0" err="1">
                <a:ea typeface="ＭＳ Ｐゴシック" panose="020B0600070205080204" pitchFamily="34" charset="-128"/>
              </a:rPr>
              <a:t>อื่นๆ</a:t>
            </a:r>
            <a:r>
              <a:rPr lang="th-TH" altLang="en-US" sz="1800" dirty="0">
                <a:ea typeface="ＭＳ Ｐゴシック" panose="020B0600070205080204" pitchFamily="34" charset="-128"/>
              </a:rPr>
              <a:t> (สมาคมอาเซียน หอการค้า สภาธุรกิจการค้า สมาพันธ์ธุรกิจ หรือทนายความหรือสำนักงานกฎหมาย) กฎพิเศษจะต้องใช้บังคับกับทนายความหรือสำนักงานกฎหมายที่จดทะเบียนในอาเซียน </a:t>
            </a:r>
          </a:p>
          <a:p>
            <a:pPr algn="thaiDist" fontAlgn="base">
              <a:spcAft>
                <a:spcPct val="0"/>
              </a:spcAft>
            </a:pPr>
            <a:r>
              <a:rPr lang="en-GB" altLang="en-US" sz="1800" b="1" dirty="0">
                <a:ea typeface="ＭＳ Ｐゴシック" panose="020B0600070205080204" pitchFamily="34" charset="-128"/>
              </a:rPr>
              <a:t>CA:	 </a:t>
            </a:r>
            <a:r>
              <a:rPr lang="th-TH" altLang="en-US" sz="1800" b="1" u="sng" dirty="0">
                <a:ea typeface="ＭＳ Ｐゴシック" panose="020B0600070205080204" pitchFamily="34" charset="-128"/>
              </a:rPr>
              <a:t>ผู้ประสานงานกลางของระบบ </a:t>
            </a:r>
            <a:r>
              <a:rPr lang="en-GB" altLang="en-US" sz="1800" b="1" u="sng" dirty="0">
                <a:ea typeface="ＭＳ Ｐゴシック" panose="020B0600070205080204" pitchFamily="34" charset="-128"/>
              </a:rPr>
              <a:t>ASSIST</a:t>
            </a:r>
            <a:r>
              <a:rPr lang="en-GB" altLang="en-US" sz="1800" b="1" dirty="0">
                <a:ea typeface="ＭＳ Ｐゴシック" panose="020B0600070205080204" pitchFamily="34" charset="-128"/>
              </a:rPr>
              <a:t> </a:t>
            </a:r>
            <a:r>
              <a:rPr lang="th-TH" altLang="en-US" sz="1800" dirty="0">
                <a:ea typeface="ＭＳ Ｐゴシック" panose="020B0600070205080204" pitchFamily="34" charset="-128"/>
              </a:rPr>
              <a:t>รับผิดชอบในการตรวจสอบความสมบูรณ์ของข้อร้องเรียนที่ยื่นโดยผู้ประกอบการอาเซียนเพื่อยืนยันจุดยืนของผู้ประกอบการอาเซียน เพื่อจะได้นำส่งคำขอไปยังทั้งหน่วยงานประสานในประเทศต้นทางและหน่วยงานประสานในประเทศปลายทาง เพื่อติดตามความคืบหน้าตามระยะเวลาที่กำหนด และเพื่อรายงานการตอบกลับ/แนวทางแก้ไขปัญหา กลับมายังผู้ประกอบการอาเซียน ผู้ประสานงานกลางยังมีหน้าที่รับผิดชอบในการรักษาความถูกต้องของพอร์ท</a:t>
            </a:r>
            <a:r>
              <a:rPr lang="th-TH" altLang="en-US" sz="1800" dirty="0" err="1">
                <a:ea typeface="ＭＳ Ｐゴシック" panose="020B0600070205080204" pitchFamily="34" charset="-128"/>
              </a:rPr>
              <a:t>ัล</a:t>
            </a:r>
            <a:r>
              <a:rPr lang="th-TH" altLang="en-US" sz="1800" dirty="0">
                <a:ea typeface="ＭＳ Ｐゴシック" panose="020B0600070205080204" pitchFamily="34" charset="-128"/>
              </a:rPr>
              <a:t>เว็บของระบบ </a:t>
            </a:r>
          </a:p>
          <a:p>
            <a:pPr algn="thaiDist" fontAlgn="base">
              <a:spcAft>
                <a:spcPct val="0"/>
              </a:spcAft>
            </a:pPr>
            <a:r>
              <a:rPr lang="th-TH" altLang="en-US" sz="1800" b="1" u="sng" dirty="0">
                <a:ea typeface="ＭＳ Ｐゴシック" panose="020B0600070205080204" pitchFamily="34" charset="-128"/>
              </a:rPr>
              <a:t>เลขาธิการอาเซียน </a:t>
            </a:r>
            <a:r>
              <a:rPr lang="th-TH" altLang="en-US" sz="1800" dirty="0">
                <a:ea typeface="ＭＳ Ｐゴシック" panose="020B0600070205080204" pitchFamily="34" charset="-128"/>
              </a:rPr>
              <a:t>ทำหน้าที่เป็นผู้ประสานงานกลางของระบบ </a:t>
            </a:r>
            <a:r>
              <a:rPr lang="en-GB" altLang="en-US" sz="1800" dirty="0">
                <a:ea typeface="ＭＳ Ｐゴシック" panose="020B0600070205080204" pitchFamily="34" charset="-128"/>
              </a:rPr>
              <a:t>ASSIST</a:t>
            </a:r>
            <a:r>
              <a:rPr lang="th-TH" altLang="en-US" sz="1800" dirty="0">
                <a:ea typeface="ＭＳ Ｐゴシック" panose="020B0600070205080204" pitchFamily="34" charset="-128"/>
              </a:rPr>
              <a:t> ทั้งนี้ </a:t>
            </a:r>
            <a:r>
              <a:rPr lang="en-US" altLang="en-US" sz="1800" dirty="0">
                <a:ea typeface="ＭＳ Ｐゴシック" panose="020B0600070205080204" pitchFamily="34" charset="-128"/>
              </a:rPr>
              <a:t>TFD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ในสำนักเลขาธิการอาเซียนจะเป็นผู้ดูแลระบบ </a:t>
            </a:r>
            <a:r>
              <a:rPr lang="en-GB" altLang="en-US" sz="1800" dirty="0">
                <a:ea typeface="ＭＳ Ｐゴシック" panose="020B0600070205080204" pitchFamily="34" charset="-128"/>
              </a:rPr>
              <a:t>ASSIST</a:t>
            </a:r>
            <a:r>
              <a:rPr lang="th-TH" altLang="en-US" sz="1800" dirty="0">
                <a:ea typeface="ＭＳ Ｐゴシック" panose="020B0600070205080204" pitchFamily="34" charset="-128"/>
              </a:rPr>
              <a:t> ในส่วนของการค้าในสินค้า และ </a:t>
            </a:r>
            <a:r>
              <a:rPr lang="en-US" altLang="en-US" sz="1800" dirty="0">
                <a:ea typeface="ＭＳ Ｐゴシック" panose="020B0600070205080204" pitchFamily="34" charset="-128"/>
              </a:rPr>
              <a:t>SID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ในสำนักเลขาธิการอาเซียนจะเป็นผู้ดูแลระบบ </a:t>
            </a:r>
            <a:r>
              <a:rPr lang="en-GB" altLang="en-US" sz="1800" dirty="0">
                <a:ea typeface="ＭＳ Ｐゴシック" panose="020B0600070205080204" pitchFamily="34" charset="-128"/>
              </a:rPr>
              <a:t>ASSIST</a:t>
            </a:r>
            <a:r>
              <a:rPr lang="th-TH" altLang="en-US" sz="1800" dirty="0">
                <a:ea typeface="ＭＳ Ｐゴシック" panose="020B0600070205080204" pitchFamily="34" charset="-128"/>
              </a:rPr>
              <a:t> ในส่วนของการค้าในบริการ  และผู้ดูแลระบบ </a:t>
            </a:r>
            <a:r>
              <a:rPr lang="en-GB" altLang="en-US" sz="1800" dirty="0">
                <a:ea typeface="ＭＳ Ｐゴシック" panose="020B0600070205080204" pitchFamily="34" charset="-128"/>
              </a:rPr>
              <a:t>ASSIST</a:t>
            </a:r>
            <a:r>
              <a:rPr lang="th-TH" altLang="en-US" sz="1800" dirty="0">
                <a:ea typeface="ＭＳ Ｐゴシック" panose="020B0600070205080204" pitchFamily="34" charset="-128"/>
              </a:rPr>
              <a:t> ในส่วนของการลงทุนจะอยู่ในความรับผิดชอบของ </a:t>
            </a:r>
            <a:r>
              <a:rPr lang="en-US" altLang="en-US" sz="1800" dirty="0">
                <a:ea typeface="ＭＳ Ｐゴシック" panose="020B0600070205080204" pitchFamily="34" charset="-128"/>
              </a:rPr>
              <a:t>SID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เช่นเดียวกัน แต่จะอยู่ภายใต้การตัดสินใจของสำนักเลขาธิการอาเซียนและคณะกรรมการประสานงานด้านการลงทุนของอาเซียน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63519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9916F-3445-4456-BF4D-5DB249BC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45" y="2338844"/>
            <a:ext cx="9218950" cy="4798559"/>
          </a:xfrm>
        </p:spPr>
        <p:txBody>
          <a:bodyPr>
            <a:norm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en-GB" altLang="en-US" sz="1800" b="1" dirty="0">
                <a:ea typeface="ＭＳ Ｐゴシック" panose="020B0600070205080204" pitchFamily="34" charset="-128"/>
              </a:rPr>
              <a:t>HCP: </a:t>
            </a:r>
            <a:r>
              <a:rPr lang="th-TH" altLang="en-US" sz="1800" b="1" u="sng" dirty="0">
                <a:ea typeface="ＭＳ Ｐゴシック" panose="020B0600070205080204" pitchFamily="34" charset="-128"/>
              </a:rPr>
              <a:t>หน่วยงานประสานในประเทศต้นทาง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 </a:t>
            </a:r>
            <a:r>
              <a:rPr lang="th-TH" altLang="en-US" sz="1800" dirty="0">
                <a:ea typeface="ＭＳ Ｐゴシック" panose="020B0600070205080204" pitchFamily="34" charset="-128"/>
              </a:rPr>
              <a:t>ซึ่งเป็นหน่วยงานในประเทศของรัฐสมาชิกอาเซียนทีมีเขตอำนาจเหนือผู้ประกอบการอาเซียนซึ่งได้รับแจ้งคำถาม/ข้อร้องเรียนโดยผู้ประสานงานกลาง หน่วยงานหลักแห่งชาติที่รับผิดชอบระบบ </a:t>
            </a:r>
            <a:r>
              <a:rPr lang="en-GB" altLang="en-US" sz="1800" dirty="0">
                <a:ea typeface="ＭＳ Ｐゴシック" panose="020B0600070205080204" pitchFamily="34" charset="-128"/>
              </a:rPr>
              <a:t>ASSIST </a:t>
            </a:r>
            <a:r>
              <a:rPr lang="th-TH" altLang="en-US" sz="1800" dirty="0">
                <a:ea typeface="ＭＳ Ｐゴシック" panose="020B0600070205080204" pitchFamily="34" charset="-128"/>
              </a:rPr>
              <a:t>อาจจะแตกต่างกันในกรณีของการค้าในสินค้าและการค้าในการบริการ </a:t>
            </a:r>
          </a:p>
          <a:p>
            <a:pPr lvl="0" algn="just" fontAlgn="base">
              <a:spcAft>
                <a:spcPct val="0"/>
              </a:spcAft>
            </a:pPr>
            <a:r>
              <a:rPr lang="en-GB" altLang="en-US" sz="1800" b="1" dirty="0">
                <a:ea typeface="ＭＳ Ｐゴシック" panose="020B0600070205080204" pitchFamily="34" charset="-128"/>
              </a:rPr>
              <a:t>DCP:	 </a:t>
            </a:r>
            <a:r>
              <a:rPr lang="th-TH" altLang="en-US" sz="1800" b="1" u="sng" dirty="0">
                <a:ea typeface="ＭＳ Ｐゴシック" panose="020B0600070205080204" pitchFamily="34" charset="-128"/>
              </a:rPr>
              <a:t>หน่วยงานประสานในประเทศปลายทาง</a:t>
            </a:r>
            <a:r>
              <a:rPr lang="th-TH" altLang="en-US" sz="1800" dirty="0">
                <a:ea typeface="ＭＳ Ｐゴシック" panose="020B0600070205080204" pitchFamily="34" charset="-128"/>
              </a:rPr>
              <a:t> ซึ่งเป็นหน่วยงานในประเทศของรัฐสมาชิกอาเซียนที่ถูกร้องเรียนและมีหน้าที่พิจารณา (หรือปฏิเสธ) ข้อร้องเรียน แล้วจึงประสานเพื่อให้ได้ข้อเสนอแนะแนวทางแก้ไขปัญหา/ การตอบกลับโดยหน่วยงานรับผิดชอบที่เกี่ยวข้อง </a:t>
            </a:r>
          </a:p>
          <a:p>
            <a:pPr lvl="0" algn="just" fontAlgn="base">
              <a:spcAft>
                <a:spcPct val="0"/>
              </a:spcAft>
            </a:pPr>
            <a:r>
              <a:rPr lang="en-GB" altLang="en-US" sz="1800" b="1" dirty="0">
                <a:ea typeface="ＭＳ Ｐゴシック" panose="020B0600070205080204" pitchFamily="34" charset="-128"/>
              </a:rPr>
              <a:t>RA(s): </a:t>
            </a:r>
            <a:r>
              <a:rPr lang="th-TH" altLang="en-US" sz="1800" b="1" u="sng" dirty="0">
                <a:ea typeface="ＭＳ Ｐゴシック" panose="020B0600070205080204" pitchFamily="34" charset="-128"/>
              </a:rPr>
              <a:t>หน่วยงานรับผิดชอบ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ในประเทศของหน่วยงานประสานในประเทศปลายทางซึ่งจะสอบสวนประเด็น/ ข้อร้องเรียนและจัดหาข้อเสนอแนะแนวทางแก้ไขปัญหา หากเป็นไปได้ </a:t>
            </a:r>
          </a:p>
          <a:p>
            <a:pPr lvl="0" algn="just" fontAlgn="base">
              <a:spcAft>
                <a:spcPct val="0"/>
              </a:spcAft>
            </a:pPr>
            <a:r>
              <a:rPr lang="th-TH" altLang="en-US" sz="1800" dirty="0">
                <a:ea typeface="ＭＳ Ｐゴシック" panose="020B0600070205080204" pitchFamily="34" charset="-128"/>
              </a:rPr>
              <a:t>หน่วยงานประสานในประเทศต้นทาง/หน่วยงานประสานในประเทศปลายทาง  (เช่น 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หน่วยงานหลักแห่งชาติในระบบ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ASSIST</a:t>
            </a:r>
            <a:r>
              <a:rPr lang="th-TH" altLang="en-US" sz="1800" dirty="0">
                <a:ea typeface="ＭＳ Ｐゴシック" panose="020B0600070205080204" pitchFamily="34" charset="-128"/>
              </a:rPr>
              <a:t>)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และหน่วยงานรับผิดชอบในแต่ละประเทศสมาชิกอาเซียนจะได้มีการกำหนด วางโครงสร้าง ฝึกอบรมและ</a:t>
            </a:r>
            <a:r>
              <a:rPr lang="th-TH" altLang="en-US" sz="1800" u="sng" dirty="0">
                <a:ea typeface="ＭＳ Ｐゴシック" panose="020B0600070205080204" pitchFamily="34" charset="-128"/>
              </a:rPr>
              <a:t>สร้างเครือข่ายในประเทศ</a:t>
            </a:r>
            <a:r>
              <a:rPr lang="th-TH" altLang="en-US" sz="1800" dirty="0">
                <a:ea typeface="ＭＳ Ｐゴシック" panose="020B0600070205080204" pitchFamily="34" charset="-128"/>
              </a:rPr>
              <a:t>ขึ้นให้มีประสิทธิภาพและตอบสนองได้ ตัวอย่างการค้าในสินค้าและการค้าในบริการ ตลอดจนความคาดหวังของการขยายระบบ </a:t>
            </a:r>
            <a:r>
              <a:rPr lang="en-GB" altLang="en-US" sz="1800" dirty="0">
                <a:ea typeface="ＭＳ Ｐゴシック" panose="020B0600070205080204" pitchFamily="34" charset="-128"/>
              </a:rPr>
              <a:t>ASSIST</a:t>
            </a:r>
            <a:r>
              <a:rPr lang="th-TH" altLang="en-US" sz="1800" dirty="0">
                <a:ea typeface="ＭＳ Ｐゴシック" panose="020B0600070205080204" pitchFamily="34" charset="-128"/>
              </a:rPr>
              <a:t> ไปยังการลงทุน</a:t>
            </a:r>
            <a:endParaRPr lang="en-ID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B3BD3-C50D-479F-909A-B1D3411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36" y="1090401"/>
            <a:ext cx="9118258" cy="1461801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ใครเป็นผู้มีบทบาทสำคัญในระบบ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 ASSIST? </a:t>
            </a:r>
          </a:p>
        </p:txBody>
      </p:sp>
    </p:spTree>
    <p:extLst>
      <p:ext uri="{BB962C8B-B14F-4D97-AF65-F5344CB8AC3E}">
        <p14:creationId xmlns:p14="http://schemas.microsoft.com/office/powerpoint/2010/main" val="344311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45FA-9909-4065-A90C-4E1CC38A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37" y="1022555"/>
            <a:ext cx="8942012" cy="1461801"/>
          </a:xfrm>
        </p:spPr>
        <p:txBody>
          <a:bodyPr>
            <a:normAutofit/>
          </a:bodyPr>
          <a:lstStyle/>
          <a:p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คุณลักษณะที่สำคัญของระบบ 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ASSIST</a:t>
            </a:r>
            <a:r>
              <a:rPr lang="th-TH" sz="3300" b="1" dirty="0">
                <a:solidFill>
                  <a:schemeClr val="accent5">
                    <a:lumMod val="50000"/>
                  </a:schemeClr>
                </a:solidFill>
              </a:rPr>
              <a:t> คือ</a:t>
            </a:r>
            <a:r>
              <a:rPr lang="en-ID" sz="33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4F6E-DE34-4B1D-A3F2-D9715FFB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537" y="2259693"/>
            <a:ext cx="8942012" cy="4798559"/>
          </a:xfrm>
        </p:spPr>
        <p:txBody>
          <a:bodyPr>
            <a:normAutofit/>
          </a:bodyPr>
          <a:lstStyle/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dirty="0">
                <a:ea typeface="ＭＳ Ｐゴシック" panose="020B0600070205080204" pitchFamily="34" charset="-128"/>
              </a:rPr>
              <a:t>ระบบ </a:t>
            </a:r>
            <a:r>
              <a:rPr lang="en-US" altLang="en-US" sz="1800" dirty="0">
                <a:ea typeface="ＭＳ Ｐゴシック" panose="020B0600070205080204" pitchFamily="34" charset="-128"/>
              </a:rPr>
              <a:t>ASSIST </a:t>
            </a:r>
            <a:r>
              <a:rPr lang="th-TH" altLang="en-US" sz="1800" dirty="0">
                <a:ea typeface="ＭＳ Ｐゴシック" panose="020B0600070205080204" pitchFamily="34" charset="-128"/>
              </a:rPr>
              <a:t>มุ่งหมายที่จะเป็นเครื่องมือที่มีประสิทธิภาพใน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การอำนวยความสะดวกทางการค้า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และ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การรวมกลุ่มทางเศรษฐกิจ </a:t>
            </a:r>
          </a:p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dirty="0">
                <a:ea typeface="ＭＳ Ｐゴシック" panose="020B0600070205080204" pitchFamily="34" charset="-128"/>
              </a:rPr>
              <a:t>ระบบ </a:t>
            </a:r>
            <a:r>
              <a:rPr lang="en-US" altLang="en-US" sz="1800" dirty="0">
                <a:ea typeface="ＭＳ Ｐゴシック" panose="020B0600070205080204" pitchFamily="34" charset="-128"/>
              </a:rPr>
              <a:t>ASSIST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เป็น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กลไกที่ปรึกษาหารือแต่ไม่ผูกพัน </a:t>
            </a:r>
            <a:r>
              <a:rPr lang="th-TH" altLang="en-US" sz="1800" dirty="0">
                <a:ea typeface="ＭＳ Ｐゴシック" panose="020B0600070205080204" pitchFamily="34" charset="-128"/>
              </a:rPr>
              <a:t>(เช่น เป็นกลไกที่ไม่ใช่ศาล) แต่มุ่งหมายที่จะ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บริหารจัดการอย่างมีวิชาชีพ</a:t>
            </a:r>
            <a:r>
              <a:rPr lang="th-TH" altLang="en-US" sz="1800" dirty="0">
                <a:ea typeface="ＭＳ Ｐゴシック" panose="020B0600070205080204" pitchFamily="34" charset="-128"/>
              </a:rPr>
              <a:t>และ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น่าเชื่อถือไว้วางใจ</a:t>
            </a:r>
            <a:r>
              <a:rPr lang="th-TH" altLang="en-US" sz="1800" dirty="0">
                <a:ea typeface="ＭＳ Ｐゴシック" panose="020B0600070205080204" pitchFamily="34" charset="-128"/>
              </a:rPr>
              <a:t>ได้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 </a:t>
            </a:r>
          </a:p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dirty="0">
                <a:ea typeface="ＭＳ Ｐゴシック" panose="020B0600070205080204" pitchFamily="34" charset="-128"/>
              </a:rPr>
              <a:t>ระบบ </a:t>
            </a:r>
            <a:r>
              <a:rPr lang="en-US" altLang="en-US" sz="1800" dirty="0">
                <a:ea typeface="ＭＳ Ｐゴシック" panose="020B0600070205080204" pitchFamily="34" charset="-128"/>
              </a:rPr>
              <a:t>ASSIST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ไม่ได้มุ่งหวังที่จะตัดสินว่าใครถูกหรือใครผิด แต่แสวงหา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ทางออกให้กับปัญหาทางการค้าในทางปฏิบัติ </a:t>
            </a:r>
          </a:p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dirty="0">
                <a:ea typeface="ＭＳ Ｐゴシック" panose="020B0600070205080204" pitchFamily="34" charset="-128"/>
              </a:rPr>
              <a:t>ระบบ </a:t>
            </a:r>
            <a:r>
              <a:rPr lang="en-US" altLang="en-US" sz="1800" dirty="0">
                <a:ea typeface="ＭＳ Ｐゴシック" panose="020B0600070205080204" pitchFamily="34" charset="-128"/>
              </a:rPr>
              <a:t>ASSIST </a:t>
            </a:r>
            <a:r>
              <a:rPr lang="th-TH" altLang="en-US" sz="1800" dirty="0">
                <a:ea typeface="ＭＳ Ｐゴシック" panose="020B0600070205080204" pitchFamily="34" charset="-128"/>
              </a:rPr>
              <a:t>อาจจะถูกนำไปใช้เพื่อแสวงหา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ความโปร่งใสเชิงกฎระเบียบที่ดียิ่งขึ้น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และ/หรือ 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ความชัดเจนในการตีความ </a:t>
            </a:r>
            <a:r>
              <a:rPr lang="th-TH" altLang="en-US" sz="1800" dirty="0">
                <a:ea typeface="ＭＳ Ｐゴシック" panose="020B0600070205080204" pitchFamily="34" charset="-128"/>
              </a:rPr>
              <a:t>(เช่น กฎว่าด้วยถิ่นกำเนิดสินค้า ระเบียบทางศุลกากร การออกใบอนุญาต ฯลฯ)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 </a:t>
            </a:r>
          </a:p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dirty="0">
                <a:ea typeface="ＭＳ Ｐゴシック" panose="020B0600070205080204" pitchFamily="34" charset="-128"/>
              </a:rPr>
              <a:t>ระบบ </a:t>
            </a:r>
            <a:r>
              <a:rPr lang="en-US" altLang="en-US" sz="1800" dirty="0">
                <a:ea typeface="ＭＳ Ｐゴシック" panose="020B0600070205080204" pitchFamily="34" charset="-128"/>
              </a:rPr>
              <a:t>ASSIST </a:t>
            </a:r>
            <a:r>
              <a:rPr lang="th-TH" altLang="en-US" sz="1800" dirty="0">
                <a:ea typeface="ＭＳ Ｐゴシック" panose="020B0600070205080204" pitchFamily="34" charset="-128"/>
              </a:rPr>
              <a:t>มุ่งหวังที่จะ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น่าเชื่อถือ โปร่งใส ตอบสนอง</a:t>
            </a:r>
            <a:r>
              <a:rPr lang="th-TH" altLang="en-US" sz="1800" dirty="0">
                <a:ea typeface="ＭＳ Ｐゴシック" panose="020B0600070205080204" pitchFamily="34" charset="-128"/>
              </a:rPr>
              <a:t>และ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มีประสิทธิภาพ </a:t>
            </a:r>
          </a:p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dirty="0">
                <a:ea typeface="ＭＳ Ｐゴシック" panose="020B0600070205080204" pitchFamily="34" charset="-128"/>
              </a:rPr>
              <a:t>ระบบ </a:t>
            </a:r>
            <a:r>
              <a:rPr lang="en-US" altLang="en-US" sz="1800" dirty="0">
                <a:ea typeface="ＭＳ Ｐゴシック" panose="020B0600070205080204" pitchFamily="34" charset="-128"/>
              </a:rPr>
              <a:t>ASSIST </a:t>
            </a:r>
            <a:r>
              <a:rPr lang="th-TH" altLang="en-US" sz="1800" dirty="0">
                <a:ea typeface="ＭＳ Ｐゴシック" panose="020B0600070205080204" pitchFamily="34" charset="-128"/>
              </a:rPr>
              <a:t>มีรูปแบบที่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เรียบง่าย</a:t>
            </a:r>
            <a:r>
              <a:rPr lang="th-TH" altLang="en-US" sz="1800" dirty="0">
                <a:ea typeface="ＭＳ Ｐゴシック" panose="020B0600070205080204" pitchFamily="34" charset="-128"/>
              </a:rPr>
              <a:t>และ</a:t>
            </a:r>
            <a:r>
              <a:rPr lang="th-TH" altLang="en-US" sz="1800" b="1" dirty="0">
                <a:ea typeface="ＭＳ Ｐゴシック" panose="020B0600070205080204" pitchFamily="34" charset="-128"/>
              </a:rPr>
              <a:t>เป็นมิตร </a:t>
            </a:r>
            <a:r>
              <a:rPr lang="th-TH" altLang="en-US" sz="1800" dirty="0">
                <a:ea typeface="ＭＳ Ｐゴシック" panose="020B0600070205080204" pitchFamily="34" charset="-128"/>
              </a:rPr>
              <a:t>โดยมีข้อแนะนำและขั้นตอนที่ชัดเจน </a:t>
            </a:r>
          </a:p>
          <a:p>
            <a:pPr algn="thaiDist" fontAlgn="base">
              <a:spcBef>
                <a:spcPct val="0"/>
              </a:spcBef>
              <a:spcAft>
                <a:spcPts val="1306"/>
              </a:spcAft>
            </a:pPr>
            <a:r>
              <a:rPr lang="th-TH" altLang="en-US" sz="1800" b="1" dirty="0">
                <a:ea typeface="ＭＳ Ｐゴシック" panose="020B0600070205080204" pitchFamily="34" charset="-128"/>
              </a:rPr>
              <a:t>การรักษาความลับและปิดบังตัวตน </a:t>
            </a:r>
            <a:r>
              <a:rPr lang="th-TH" altLang="en-US" sz="1800" dirty="0">
                <a:ea typeface="ＭＳ Ｐゴシック" panose="020B0600070205080204" pitchFamily="34" charset="-128"/>
              </a:rPr>
              <a:t>จะได้รับการปกป้อง บริษัทไม่จำเป็นต้องยื่นข้อร้องเรียนในนามของตนเองหากกลัวว่าจะมีการแก้แค้นหรือเสื่อมเสียชื่อเสียง</a:t>
            </a:r>
            <a:endParaRPr lang="en-GB" altLang="en-US" sz="1800" dirty="0">
              <a:ea typeface="ＭＳ Ｐゴシック" panose="020B0600070205080204" pitchFamily="34" charset="-128"/>
            </a:endParaRPr>
          </a:p>
          <a:p>
            <a:pPr algn="just"/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187236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5440</TotalTime>
  <Words>2857</Words>
  <Application>Microsoft Office PowerPoint</Application>
  <PresentationFormat>Custom</PresentationFormat>
  <Paragraphs>116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Browallia New</vt:lpstr>
      <vt:lpstr>Calibri</vt:lpstr>
      <vt:lpstr>Calibri </vt:lpstr>
      <vt:lpstr>Calibri Light</vt:lpstr>
      <vt:lpstr>Cordia New</vt:lpstr>
      <vt:lpstr>Office Theme</vt:lpstr>
      <vt:lpstr>PowerPoint Presentation</vt:lpstr>
      <vt:lpstr>มติอาเซียนเพื่อการลงทุน การบริการและการค้า (ระบบ ASSIST) โอกาสเพื่อภาคเอกชน</vt:lpstr>
      <vt:lpstr>ระบบ ASSIST คือ? </vt:lpstr>
      <vt:lpstr>ระบบ ASSIST คือ? </vt:lpstr>
      <vt:lpstr>บริบทที่กว้างขึ้นของระบบ ASSIST คือ?</vt:lpstr>
      <vt:lpstr>ใครเป็นผู้มีบทบาทสำคัญในระบบ ASSIST?</vt:lpstr>
      <vt:lpstr>ใครเป็นผู้มีบทบาทสำคัญในระบบ ASSIST? </vt:lpstr>
      <vt:lpstr>ใครเป็นผู้มีบทบาทสำคัญในระบบ ASSIST? </vt:lpstr>
      <vt:lpstr>คุณลักษณะที่สำคัญของระบบ ASSIST คือ? </vt:lpstr>
      <vt:lpstr>คุณลักษณะที่สำคัญของระบบ ASSIST คือ? </vt:lpstr>
      <vt:lpstr>คุณลักษณะที่สำคัญของระบบ ASSIST คือ? </vt:lpstr>
      <vt:lpstr>ระบบ ASSIST ทำงานอย่างไร? </vt:lpstr>
      <vt:lpstr>ระบบ ASSIST ทำงานอย่างไร? </vt:lpstr>
      <vt:lpstr>ระบบ ASSIST ทำงานอย่างไร? </vt:lpstr>
      <vt:lpstr>ขั้นตอนกลไกระบบ ASSIST และกรอบเวลาในแต่ละขั้นตอนที่กำหนด</vt:lpstr>
      <vt:lpstr> ขั้นตอนกลไกระบบ ASSIST และกรอบเวลาในแต่ละขั้นตอนที่กำหนด</vt:lpstr>
      <vt:lpstr> ขั้นตอนกลไกระบบ ASSIST และกรอบเวลาในแต่ละขั้นตอนที่กำหนด</vt:lpstr>
      <vt:lpstr>ข้อมูลสถิติของการใช้ระบบ ASSIST</vt:lpstr>
      <vt:lpstr>ขอบคุณ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ASEAN Solutions for Investments, Services and Trade (ASSIST) An Opportunity for the Private Sector</dc:title>
  <dc:creator>Putri Adamy</dc:creator>
  <cp:lastModifiedBy>Putri Adamy</cp:lastModifiedBy>
  <cp:revision>173</cp:revision>
  <cp:lastPrinted>2020-10-29T05:30:06Z</cp:lastPrinted>
  <dcterms:created xsi:type="dcterms:W3CDTF">2020-04-15T07:56:42Z</dcterms:created>
  <dcterms:modified xsi:type="dcterms:W3CDTF">2020-11-04T05:29:09Z</dcterms:modified>
</cp:coreProperties>
</file>